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Roboto Mono Medium"/>
      <p:regular r:id="rId36"/>
      <p:bold r:id="rId37"/>
      <p:italic r:id="rId38"/>
      <p:boldItalic r:id="rId39"/>
    </p:embeddedFont>
    <p:embeddedFont>
      <p:font typeface="Roboto"/>
      <p:regular r:id="rId40"/>
      <p:bold r:id="rId41"/>
      <p:italic r:id="rId42"/>
      <p:boldItalic r:id="rId43"/>
    </p:embeddedFont>
    <p:embeddedFont>
      <p:font typeface="Google Sans"/>
      <p:regular r:id="rId44"/>
      <p:bold r:id="rId45"/>
      <p:italic r:id="rId46"/>
      <p:boldItalic r:id="rId47"/>
    </p:embeddedFont>
    <p:embeddedFont>
      <p:font typeface="Google Sans Medium"/>
      <p:regular r:id="rId48"/>
      <p:bold r:id="rId49"/>
      <p:italic r:id="rId50"/>
      <p:boldItalic r:id="rId51"/>
    </p:embeddedFont>
    <p:embeddedFont>
      <p:font typeface="Helvetica Neue Light"/>
      <p:regular r:id="rId52"/>
      <p:bold r:id="rId53"/>
      <p:italic r:id="rId54"/>
      <p:boldItalic r:id="rId55"/>
    </p:embeddedFont>
    <p:embeddedFont>
      <p:font typeface="Roboto Mono"/>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GoogleSans-regular.fntdata"/><Relationship Id="rId43" Type="http://schemas.openxmlformats.org/officeDocument/2006/relationships/font" Target="fonts/Roboto-boldItalic.fntdata"/><Relationship Id="rId46" Type="http://schemas.openxmlformats.org/officeDocument/2006/relationships/font" Target="fonts/GoogleSans-italic.fntdata"/><Relationship Id="rId45"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GoogleSansMedium-regular.fntdata"/><Relationship Id="rId47" Type="http://schemas.openxmlformats.org/officeDocument/2006/relationships/font" Target="fonts/GoogleSans-boldItalic.fntdata"/><Relationship Id="rId49" Type="http://schemas.openxmlformats.org/officeDocument/2006/relationships/font" Target="fonts/GoogleSansMedium-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font" Target="fonts/RobotoMonoMedium-bold.fntdata"/><Relationship Id="rId36" Type="http://schemas.openxmlformats.org/officeDocument/2006/relationships/font" Target="fonts/RobotoMonoMedium-regular.fntdata"/><Relationship Id="rId39" Type="http://schemas.openxmlformats.org/officeDocument/2006/relationships/font" Target="fonts/RobotoMonoMedium-boldItalic.fntdata"/><Relationship Id="rId38" Type="http://schemas.openxmlformats.org/officeDocument/2006/relationships/font" Target="fonts/RobotoMonoMedium-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GoogleSansMedium-boldItalic.fntdata"/><Relationship Id="rId50" Type="http://schemas.openxmlformats.org/officeDocument/2006/relationships/font" Target="fonts/GoogleSansMedium-italic.fntdata"/><Relationship Id="rId53" Type="http://schemas.openxmlformats.org/officeDocument/2006/relationships/font" Target="fonts/HelveticaNeueLight-bold.fntdata"/><Relationship Id="rId52" Type="http://schemas.openxmlformats.org/officeDocument/2006/relationships/font" Target="fonts/HelveticaNeueLight-regular.fntdata"/><Relationship Id="rId11" Type="http://schemas.openxmlformats.org/officeDocument/2006/relationships/slide" Target="slides/slide6.xml"/><Relationship Id="rId55" Type="http://schemas.openxmlformats.org/officeDocument/2006/relationships/font" Target="fonts/HelveticaNeueLight-boldItalic.fntdata"/><Relationship Id="rId10" Type="http://schemas.openxmlformats.org/officeDocument/2006/relationships/slide" Target="slides/slide5.xml"/><Relationship Id="rId54" Type="http://schemas.openxmlformats.org/officeDocument/2006/relationships/font" Target="fonts/HelveticaNeueLight-italic.fntdata"/><Relationship Id="rId13" Type="http://schemas.openxmlformats.org/officeDocument/2006/relationships/slide" Target="slides/slide8.xml"/><Relationship Id="rId57" Type="http://schemas.openxmlformats.org/officeDocument/2006/relationships/font" Target="fonts/RobotoMono-bold.fntdata"/><Relationship Id="rId12" Type="http://schemas.openxmlformats.org/officeDocument/2006/relationships/slide" Target="slides/slide7.xml"/><Relationship Id="rId56" Type="http://schemas.openxmlformats.org/officeDocument/2006/relationships/font" Target="fonts/RobotoMono-regular.fntdata"/><Relationship Id="rId15" Type="http://schemas.openxmlformats.org/officeDocument/2006/relationships/slide" Target="slides/slide10.xml"/><Relationship Id="rId59" Type="http://schemas.openxmlformats.org/officeDocument/2006/relationships/font" Target="fonts/RobotoMono-boldItalic.fntdata"/><Relationship Id="rId14" Type="http://schemas.openxmlformats.org/officeDocument/2006/relationships/slide" Target="slides/slide9.xml"/><Relationship Id="rId58" Type="http://schemas.openxmlformats.org/officeDocument/2006/relationships/font" Target="fonts/RobotoMon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4.png>
</file>

<file path=ppt/media/image15.png>
</file>

<file path=ppt/media/image16.png>
</file>

<file path=ppt/media/image2.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a0afc59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a0afc59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351c9eec1e6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 name="Google Shape;953;g351c9eec1e6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see this in code. We import the necessary libraries, including </a:t>
            </a:r>
            <a:r>
              <a:rPr lang="en" sz="1300">
                <a:latin typeface="Roboto Mono Medium"/>
                <a:ea typeface="Roboto Mono Medium"/>
                <a:cs typeface="Roboto Mono Medium"/>
                <a:sym typeface="Roboto Mono Medium"/>
              </a:rPr>
              <a:t>orbax.checkpoint as ocp</a:t>
            </a:r>
            <a:r>
              <a:rPr lang="en" sz="1300"/>
              <a:t> and </a:t>
            </a:r>
            <a:r>
              <a:rPr lang="en" sz="1300">
                <a:latin typeface="Roboto Mono Medium"/>
                <a:ea typeface="Roboto Mono Medium"/>
                <a:cs typeface="Roboto Mono Medium"/>
                <a:sym typeface="Roboto Mono Medium"/>
              </a:rPr>
              <a:t>orbax_utils from flax.training</a:t>
            </a:r>
            <a:r>
              <a:rPr lang="en" sz="1300"/>
              <a:t>. Assume we have an initialized NNX model instance called </a:t>
            </a:r>
            <a:r>
              <a:rPr lang="en" sz="1300">
                <a:latin typeface="Roboto Mono Medium"/>
                <a:ea typeface="Roboto Mono Medium"/>
                <a:cs typeface="Roboto Mono Medium"/>
                <a:sym typeface="Roboto Mono Medium"/>
              </a:rPr>
              <a:t>model</a:t>
            </a:r>
            <a:r>
              <a:rPr lang="en" sz="1300"/>
              <a:t>. We define our checkpoint directory. We then create the </a:t>
            </a:r>
            <a:r>
              <a:rPr lang="en" sz="1300">
                <a:latin typeface="Roboto Mono Medium"/>
                <a:ea typeface="Roboto Mono Medium"/>
                <a:cs typeface="Roboto Mono Medium"/>
                <a:sym typeface="Roboto Mono Medium"/>
              </a:rPr>
              <a:t>CheckpointManager</a:t>
            </a:r>
            <a:r>
              <a:rPr lang="en" sz="1300"/>
              <a:t>, specifying the directory and setting an option to keep the latest 3 checkpoints. Next, we use </a:t>
            </a:r>
            <a:r>
              <a:rPr lang="en" sz="1300">
                <a:latin typeface="Roboto Mono Medium"/>
                <a:ea typeface="Roboto Mono Medium"/>
                <a:cs typeface="Roboto Mono Medium"/>
                <a:sym typeface="Roboto Mono Medium"/>
              </a:rPr>
              <a:t>nnx.split</a:t>
            </a:r>
            <a:r>
              <a:rPr lang="en" sz="1300"/>
              <a:t> to separate the model's static definition (which we store in </a:t>
            </a:r>
            <a:r>
              <a:rPr lang="en" sz="1300">
                <a:latin typeface="Roboto Mono Medium"/>
                <a:ea typeface="Roboto Mono Medium"/>
                <a:cs typeface="Roboto Mono Medium"/>
                <a:sym typeface="Roboto Mono Medium"/>
              </a:rPr>
              <a:t>_graphdef</a:t>
            </a:r>
            <a:r>
              <a:rPr lang="en" sz="1300"/>
              <a:t>, ignoring it for now) and its dynamic state Pytree, </a:t>
            </a:r>
            <a:r>
              <a:rPr lang="en" sz="1300">
                <a:latin typeface="Roboto Mono Medium"/>
                <a:ea typeface="Roboto Mono Medium"/>
                <a:cs typeface="Roboto Mono Medium"/>
                <a:sym typeface="Roboto Mono Medium"/>
              </a:rPr>
              <a:t>state_to_save</a:t>
            </a:r>
            <a:r>
              <a:rPr lang="en" sz="1300"/>
              <a:t>. Alternatively, if you only need the </a:t>
            </a:r>
            <a:r>
              <a:rPr lang="en" sz="1300">
                <a:latin typeface="Roboto Mono Medium"/>
                <a:ea typeface="Roboto Mono Medium"/>
                <a:cs typeface="Roboto Mono Medium"/>
                <a:sym typeface="Roboto Mono Medium"/>
              </a:rPr>
              <a:t>state</a:t>
            </a:r>
            <a:r>
              <a:rPr lang="en" sz="1300"/>
              <a:t> and not the </a:t>
            </a:r>
            <a:r>
              <a:rPr lang="en" sz="1300">
                <a:latin typeface="Roboto Mono Medium"/>
                <a:ea typeface="Roboto Mono Medium"/>
                <a:cs typeface="Roboto Mono Medium"/>
                <a:sym typeface="Roboto Mono Medium"/>
              </a:rPr>
              <a:t>graphdef</a:t>
            </a:r>
            <a:r>
              <a:rPr lang="en" sz="1300"/>
              <a:t> right now, </a:t>
            </a:r>
            <a:r>
              <a:rPr lang="en" sz="1300">
                <a:latin typeface="Roboto Mono Medium"/>
                <a:ea typeface="Roboto Mono Medium"/>
                <a:cs typeface="Roboto Mono Medium"/>
                <a:sym typeface="Roboto Mono Medium"/>
              </a:rPr>
              <a:t>nnx.state(model)</a:t>
            </a:r>
            <a:r>
              <a:rPr lang="en" sz="1300"/>
              <a:t> works too.</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351c9eec1e6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351c9eec1e6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Continuing the example, we define the current training step, say 100. We call </a:t>
            </a:r>
            <a:r>
              <a:rPr lang="en" sz="1300">
                <a:latin typeface="Roboto Mono Medium"/>
                <a:ea typeface="Roboto Mono Medium"/>
                <a:cs typeface="Roboto Mono Medium"/>
                <a:sym typeface="Roboto Mono Medium"/>
              </a:rPr>
              <a:t>mngr.save</a:t>
            </a:r>
            <a:r>
              <a:rPr lang="en" sz="1300"/>
              <a:t>, passing the step number and the state. Here, we show wrapping </a:t>
            </a:r>
            <a:r>
              <a:rPr lang="en" sz="1300">
                <a:latin typeface="Roboto Mono Medium"/>
                <a:ea typeface="Roboto Mono Medium"/>
                <a:cs typeface="Roboto Mono Medium"/>
                <a:sym typeface="Roboto Mono Medium"/>
              </a:rPr>
              <a:t>state_to_save</a:t>
            </a:r>
            <a:r>
              <a:rPr lang="en" sz="1300"/>
              <a:t> directly in </a:t>
            </a:r>
            <a:r>
              <a:rPr lang="en" sz="1300">
                <a:latin typeface="Roboto Mono Medium"/>
                <a:ea typeface="Roboto Mono Medium"/>
                <a:cs typeface="Roboto Mono Medium"/>
                <a:sym typeface="Roboto Mono Medium"/>
              </a:rPr>
              <a:t>ocp.args.StandardSave</a:t>
            </a:r>
            <a:r>
              <a:rPr lang="en" sz="1300"/>
              <a:t>. We call </a:t>
            </a:r>
            <a:r>
              <a:rPr lang="en" sz="1300">
                <a:latin typeface="Roboto Mono Medium"/>
                <a:ea typeface="Roboto Mono Medium"/>
                <a:cs typeface="Roboto Mono Medium"/>
                <a:sym typeface="Roboto Mono Medium"/>
              </a:rPr>
              <a:t>wait_until_finished</a:t>
            </a:r>
            <a:r>
              <a:rPr lang="en" sz="1300"/>
              <a:t> to make sure the save completes before we proceed or exit. Finally, we print a confirmation and close the manager to release any held resources.</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51c9eec1e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51c9eec1e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Restoring requires a slightly different approach because Orbax needs to know the structure of the data it's loading. We usually don't have a fully materialized model instance ready. So, the first step is to create an abstract model using </a:t>
            </a:r>
            <a:r>
              <a:rPr lang="en" sz="1300">
                <a:latin typeface="Roboto Mono Medium"/>
                <a:ea typeface="Roboto Mono Medium"/>
                <a:cs typeface="Roboto Mono Medium"/>
                <a:sym typeface="Roboto Mono Medium"/>
              </a:rPr>
              <a:t>nnx.eval_shape</a:t>
            </a:r>
            <a:r>
              <a:rPr lang="en" sz="1300"/>
              <a:t>. This creates an instance where all arrays are replaced by lightweight objects containing just their shape and dtype – no actual data is allocated. Then, we split this abstract model to get its structure (</a:t>
            </a:r>
            <a:r>
              <a:rPr lang="en" sz="1300">
                <a:latin typeface="Roboto Mono Medium"/>
                <a:ea typeface="Roboto Mono Medium"/>
                <a:cs typeface="Roboto Mono Medium"/>
                <a:sym typeface="Roboto Mono Medium"/>
              </a:rPr>
              <a:t>graphdef</a:t>
            </a:r>
            <a:r>
              <a:rPr lang="en" sz="1300"/>
              <a:t>) and an </a:t>
            </a:r>
            <a:r>
              <a:rPr lang="en" sz="1300">
                <a:latin typeface="Roboto Mono Medium"/>
                <a:ea typeface="Roboto Mono Medium"/>
                <a:cs typeface="Roboto Mono Medium"/>
                <a:sym typeface="Roboto Mono Medium"/>
              </a:rPr>
              <a:t>abstract_state</a:t>
            </a:r>
            <a:r>
              <a:rPr lang="en" sz="1300"/>
              <a:t> Pytree. This abstract state serves as a template for Orbax. We create the </a:t>
            </a:r>
            <a:r>
              <a:rPr lang="en" sz="1300">
                <a:latin typeface="Roboto Mono Medium"/>
                <a:ea typeface="Roboto Mono Medium"/>
                <a:cs typeface="Roboto Mono Medium"/>
                <a:sym typeface="Roboto Mono Medium"/>
              </a:rPr>
              <a:t>CheckpointManager</a:t>
            </a:r>
            <a:r>
              <a:rPr lang="en" sz="1300"/>
              <a:t> again, potentially generate restore arguments using </a:t>
            </a:r>
            <a:r>
              <a:rPr lang="en" sz="1300">
                <a:latin typeface="Roboto Mono Medium"/>
                <a:ea typeface="Roboto Mono Medium"/>
                <a:cs typeface="Roboto Mono Medium"/>
                <a:sym typeface="Roboto Mono Medium"/>
              </a:rPr>
              <a:t>orbax_utils</a:t>
            </a:r>
            <a:r>
              <a:rPr lang="en" sz="1300"/>
              <a:t> with the abstract state, and then call </a:t>
            </a:r>
            <a:r>
              <a:rPr lang="en" sz="1300">
                <a:latin typeface="Roboto Mono Medium"/>
                <a:ea typeface="Roboto Mono Medium"/>
                <a:cs typeface="Roboto Mono Medium"/>
                <a:sym typeface="Roboto Mono Medium"/>
              </a:rPr>
              <a:t>manager.restore</a:t>
            </a:r>
            <a:r>
              <a:rPr lang="en" sz="1300"/>
              <a:t>. We pass the abstract state as the target structure. Orbax uses this template to correctly load the saved data into a new Pytree, </a:t>
            </a:r>
            <a:r>
              <a:rPr lang="en" sz="1300">
                <a:latin typeface="Roboto Mono Medium"/>
                <a:ea typeface="Roboto Mono Medium"/>
                <a:cs typeface="Roboto Mono Medium"/>
                <a:sym typeface="Roboto Mono Medium"/>
              </a:rPr>
              <a:t>restored_state</a:t>
            </a:r>
            <a:r>
              <a:rPr lang="en" sz="1300"/>
              <a:t>. Finally, we use this </a:t>
            </a:r>
            <a:r>
              <a:rPr lang="en" sz="1300">
                <a:latin typeface="Roboto Mono Medium"/>
                <a:ea typeface="Roboto Mono Medium"/>
                <a:cs typeface="Roboto Mono Medium"/>
                <a:sym typeface="Roboto Mono Medium"/>
              </a:rPr>
              <a:t>restored_state</a:t>
            </a:r>
            <a:r>
              <a:rPr lang="en" sz="1300"/>
              <a:t> along with the </a:t>
            </a:r>
            <a:r>
              <a:rPr lang="en" sz="1300">
                <a:latin typeface="Roboto Mono Medium"/>
                <a:ea typeface="Roboto Mono Medium"/>
                <a:cs typeface="Roboto Mono Medium"/>
                <a:sym typeface="Roboto Mono Medium"/>
              </a:rPr>
              <a:t>graphdef</a:t>
            </a:r>
            <a:r>
              <a:rPr lang="en" sz="1300"/>
              <a:t> to either build a new model using </a:t>
            </a:r>
            <a:r>
              <a:rPr lang="en" sz="1300">
                <a:latin typeface="Roboto Mono Medium"/>
                <a:ea typeface="Roboto Mono Medium"/>
                <a:cs typeface="Roboto Mono Medium"/>
                <a:sym typeface="Roboto Mono Medium"/>
              </a:rPr>
              <a:t>nnx.merge</a:t>
            </a:r>
            <a:r>
              <a:rPr lang="en" sz="1300"/>
              <a:t> or update an existing one using </a:t>
            </a:r>
            <a:r>
              <a:rPr lang="en" sz="1300">
                <a:latin typeface="Roboto Mono Medium"/>
                <a:ea typeface="Roboto Mono Medium"/>
                <a:cs typeface="Roboto Mono Medium"/>
                <a:sym typeface="Roboto Mono Medium"/>
              </a:rPr>
              <a:t>nnx.update</a:t>
            </a:r>
            <a:r>
              <a:rPr lang="en" sz="1300"/>
              <a:t>.</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351c9eec1e6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351c9eec1e6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the restore code. We reopen the </a:t>
            </a:r>
            <a:r>
              <a:rPr lang="en" sz="1300">
                <a:latin typeface="Roboto Mono Medium"/>
                <a:ea typeface="Roboto Mono Medium"/>
                <a:cs typeface="Roboto Mono Medium"/>
                <a:sym typeface="Roboto Mono Medium"/>
              </a:rPr>
              <a:t>CheckpointManager</a:t>
            </a:r>
            <a:r>
              <a:rPr lang="en" sz="1300"/>
              <a:t> for the same directory. The crucial part is step 1: we define a function that creates our model (</a:t>
            </a:r>
            <a:r>
              <a:rPr lang="en" sz="1300">
                <a:latin typeface="Roboto Mono Medium"/>
                <a:ea typeface="Roboto Mono Medium"/>
                <a:cs typeface="Roboto Mono Medium"/>
                <a:sym typeface="Roboto Mono Medium"/>
              </a:rPr>
              <a:t>SimpleLinear</a:t>
            </a:r>
            <a:r>
              <a:rPr lang="en" sz="1300"/>
              <a:t> in this case) and then pass this function to </a:t>
            </a:r>
            <a:r>
              <a:rPr lang="en" sz="1300">
                <a:latin typeface="Roboto Mono Medium"/>
                <a:ea typeface="Roboto Mono Medium"/>
                <a:cs typeface="Roboto Mono Medium"/>
                <a:sym typeface="Roboto Mono Medium"/>
              </a:rPr>
              <a:t>nnx.eval_shape</a:t>
            </a:r>
            <a:r>
              <a:rPr lang="en" sz="1300"/>
              <a:t>. This gives us </a:t>
            </a:r>
            <a:r>
              <a:rPr lang="en" sz="1300">
                <a:latin typeface="Roboto Mono Medium"/>
                <a:ea typeface="Roboto Mono Medium"/>
                <a:cs typeface="Roboto Mono Medium"/>
                <a:sym typeface="Roboto Mono Medium"/>
              </a:rPr>
              <a:t>abstract_model</a:t>
            </a:r>
            <a:r>
              <a:rPr lang="en" sz="1300"/>
              <a:t>. In step 2, we split this abstract model. </a:t>
            </a:r>
            <a:r>
              <a:rPr lang="en" sz="1300">
                <a:latin typeface="Roboto Mono Medium"/>
                <a:ea typeface="Roboto Mono Medium"/>
                <a:cs typeface="Roboto Mono Medium"/>
                <a:sym typeface="Roboto Mono Medium"/>
              </a:rPr>
              <a:t>graphdef</a:t>
            </a:r>
            <a:r>
              <a:rPr lang="en" sz="1300"/>
              <a:t> contains the static structure needed later, and </a:t>
            </a:r>
            <a:r>
              <a:rPr lang="en" sz="1300">
                <a:latin typeface="Roboto Mono Medium"/>
                <a:ea typeface="Roboto Mono Medium"/>
                <a:cs typeface="Roboto Mono Medium"/>
                <a:sym typeface="Roboto Mono Medium"/>
              </a:rPr>
              <a:t>abstract_state</a:t>
            </a:r>
            <a:r>
              <a:rPr lang="en" sz="1300"/>
              <a:t> is our Pytree template containing </a:t>
            </a:r>
            <a:r>
              <a:rPr lang="en" sz="1300">
                <a:latin typeface="Roboto Mono Medium"/>
                <a:ea typeface="Roboto Mono Medium"/>
                <a:cs typeface="Roboto Mono Medium"/>
                <a:sym typeface="Roboto Mono Medium"/>
              </a:rPr>
              <a:t>ShapeDtypeStruct</a:t>
            </a:r>
            <a:r>
              <a:rPr lang="en" sz="1300"/>
              <a:t> objects instead of arrays.</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 name="Shape 975"/>
        <p:cNvGrpSpPr/>
        <p:nvPr/>
      </p:nvGrpSpPr>
      <p:grpSpPr>
        <a:xfrm>
          <a:off x="0" y="0"/>
          <a:ext cx="0" cy="0"/>
          <a:chOff x="0" y="0"/>
          <a:chExt cx="0" cy="0"/>
        </a:xfrm>
      </p:grpSpPr>
      <p:sp>
        <p:nvSpPr>
          <p:cNvPr id="976" name="Google Shape;976;g351ce1229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 name="Google Shape;977;g351ce1229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Continuing, we find the latest available checkpoint step using </a:t>
            </a:r>
            <a:r>
              <a:rPr lang="en" sz="1300">
                <a:latin typeface="Roboto Mono Medium"/>
                <a:ea typeface="Roboto Mono Medium"/>
                <a:cs typeface="Roboto Mono Medium"/>
                <a:sym typeface="Roboto Mono Medium"/>
              </a:rPr>
              <a:t>mngr.latest_step()</a:t>
            </a:r>
            <a:r>
              <a:rPr lang="en" sz="1300"/>
              <a:t>. If a checkpoint exists, we call </a:t>
            </a:r>
            <a:r>
              <a:rPr lang="en" sz="1300">
                <a:latin typeface="Roboto Mono Medium"/>
                <a:ea typeface="Roboto Mono Medium"/>
                <a:cs typeface="Roboto Mono Medium"/>
                <a:sym typeface="Roboto Mono Medium"/>
              </a:rPr>
              <a:t>mngr.restore</a:t>
            </a:r>
            <a:r>
              <a:rPr lang="en" sz="1300"/>
              <a:t>, providing the step number and the restore arguments (either wrapping the </a:t>
            </a:r>
            <a:r>
              <a:rPr lang="en" sz="1300">
                <a:latin typeface="Roboto Mono Medium"/>
                <a:ea typeface="Roboto Mono Medium"/>
                <a:cs typeface="Roboto Mono Medium"/>
                <a:sym typeface="Roboto Mono Medium"/>
              </a:rPr>
              <a:t>abstract_state</a:t>
            </a:r>
            <a:r>
              <a:rPr lang="en" sz="1300"/>
              <a:t> directly or using the </a:t>
            </a:r>
            <a:r>
              <a:rPr lang="en" sz="1300">
                <a:latin typeface="Roboto Mono Medium"/>
                <a:ea typeface="Roboto Mono Medium"/>
                <a:cs typeface="Roboto Mono Medium"/>
                <a:sym typeface="Roboto Mono Medium"/>
              </a:rPr>
              <a:t>restore_args</a:t>
            </a:r>
            <a:r>
              <a:rPr lang="en" sz="1300"/>
              <a:t> we generated). This returns the </a:t>
            </a:r>
            <a:r>
              <a:rPr lang="en" sz="1300">
                <a:latin typeface="Roboto Mono Medium"/>
                <a:ea typeface="Roboto Mono Medium"/>
                <a:cs typeface="Roboto Mono Medium"/>
                <a:sym typeface="Roboto Mono Medium"/>
              </a:rPr>
              <a:t>restored_state</a:t>
            </a:r>
            <a:r>
              <a:rPr lang="en" sz="1300"/>
              <a:t> Pytree, now containing the actual loaded JAX arrays. Finally, we use </a:t>
            </a:r>
            <a:r>
              <a:rPr lang="en" sz="1300">
                <a:latin typeface="Roboto Mono Medium"/>
                <a:ea typeface="Roboto Mono Medium"/>
                <a:cs typeface="Roboto Mono Medium"/>
                <a:sym typeface="Roboto Mono Medium"/>
              </a:rPr>
              <a:t>nnx.merge</a:t>
            </a:r>
            <a:r>
              <a:rPr lang="en" sz="1300"/>
              <a:t>, passing the </a:t>
            </a:r>
            <a:r>
              <a:rPr lang="en" sz="1300">
                <a:latin typeface="Roboto Mono Medium"/>
                <a:ea typeface="Roboto Mono Medium"/>
                <a:cs typeface="Roboto Mono Medium"/>
                <a:sym typeface="Roboto Mono Medium"/>
              </a:rPr>
              <a:t>graphdef</a:t>
            </a:r>
            <a:r>
              <a:rPr lang="en" sz="1300"/>
              <a:t> obtained from the abstract model split and the </a:t>
            </a:r>
            <a:r>
              <a:rPr lang="en" sz="1300">
                <a:latin typeface="Roboto Mono Medium"/>
                <a:ea typeface="Roboto Mono Medium"/>
                <a:cs typeface="Roboto Mono Medium"/>
                <a:sym typeface="Roboto Mono Medium"/>
              </a:rPr>
              <a:t>restored_state</a:t>
            </a:r>
            <a:r>
              <a:rPr lang="en" sz="1300"/>
              <a:t>, to reconstruct a fully functional </a:t>
            </a:r>
            <a:r>
              <a:rPr lang="en" sz="1300">
                <a:latin typeface="Roboto Mono Medium"/>
                <a:ea typeface="Roboto Mono Medium"/>
                <a:cs typeface="Roboto Mono Medium"/>
                <a:sym typeface="Roboto Mono Medium"/>
              </a:rPr>
              <a:t>restored_model</a:t>
            </a:r>
            <a:r>
              <a:rPr lang="en" sz="1300"/>
              <a:t> instance. We then close the manager. This </a:t>
            </a:r>
            <a:r>
              <a:rPr lang="en" sz="1300">
                <a:latin typeface="Roboto Mono Medium"/>
                <a:ea typeface="Roboto Mono Medium"/>
                <a:cs typeface="Roboto Mono Medium"/>
                <a:sym typeface="Roboto Mono Medium"/>
              </a:rPr>
              <a:t>restored_model</a:t>
            </a:r>
            <a:r>
              <a:rPr lang="en" sz="1300"/>
              <a:t> has the weights loaded from the checkpoint and is ready for inference or continued training.</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 name="Shape 981"/>
        <p:cNvGrpSpPr/>
        <p:nvPr/>
      </p:nvGrpSpPr>
      <p:grpSpPr>
        <a:xfrm>
          <a:off x="0" y="0"/>
          <a:ext cx="0" cy="0"/>
          <a:chOff x="0" y="0"/>
          <a:chExt cx="0" cy="0"/>
        </a:xfrm>
      </p:grpSpPr>
      <p:sp>
        <p:nvSpPr>
          <p:cNvPr id="982" name="Google Shape;982;g351c9eec1e6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 name="Google Shape;983;g351c9eec1e6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far, we've focused on model parameters. But during training, the optimizer (like Adam or SGD) also maintains its own state – think momentum vectors, adaptive learning rates, or even just the current step count. Flax NNX provides a convenient </a:t>
            </a:r>
            <a:r>
              <a:rPr lang="en" sz="1300">
                <a:latin typeface="Roboto Mono Medium"/>
                <a:ea typeface="Roboto Mono Medium"/>
                <a:cs typeface="Roboto Mono Medium"/>
                <a:sym typeface="Roboto Mono Medium"/>
              </a:rPr>
              <a:t>nnx.Optimizer</a:t>
            </a:r>
            <a:r>
              <a:rPr lang="en" sz="1300"/>
              <a:t> class that bundles your model, an Optax optimizer definition, and the optimizer's state. Importantly, </a:t>
            </a:r>
            <a:r>
              <a:rPr lang="en" sz="1300">
                <a:latin typeface="Roboto Mono Medium"/>
                <a:ea typeface="Roboto Mono Medium"/>
                <a:cs typeface="Roboto Mono Medium"/>
                <a:sym typeface="Roboto Mono Medium"/>
              </a:rPr>
              <a:t>nnx.Optimizer</a:t>
            </a:r>
            <a:r>
              <a:rPr lang="en" sz="1300"/>
              <a:t> manages its internal state using </a:t>
            </a:r>
            <a:r>
              <a:rPr lang="en" sz="1300">
                <a:latin typeface="Roboto Mono Medium"/>
                <a:ea typeface="Roboto Mono Medium"/>
                <a:cs typeface="Roboto Mono Medium"/>
                <a:sym typeface="Roboto Mono Medium"/>
              </a:rPr>
              <a:t>nnx.Variables</a:t>
            </a:r>
            <a:r>
              <a:rPr lang="en" sz="1300"/>
              <a:t>, just like our model. This means we can extract its state using </a:t>
            </a:r>
            <a:r>
              <a:rPr lang="en" sz="1300">
                <a:latin typeface="Roboto Mono Medium"/>
                <a:ea typeface="Roboto Mono Medium"/>
                <a:cs typeface="Roboto Mono Medium"/>
                <a:sym typeface="Roboto Mono Medium"/>
              </a:rPr>
              <a:t>nnx.state(optimizer)</a:t>
            </a:r>
            <a:r>
              <a:rPr lang="en" sz="1300"/>
              <a:t> and save it using the same Orbax mechanisms. Usually, you'll want to save both the model parameters (or relevant parts) and the optimizer state simultaneously to ensure consistency when resuming training.</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g351ce1229a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0" name="Google Shape;990;g351ce1229a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save multiple things together, like model parameters and optimizer state, Orbax provides </a:t>
            </a:r>
            <a:r>
              <a:rPr lang="en" sz="1300">
                <a:latin typeface="Roboto Mono Medium"/>
                <a:ea typeface="Roboto Mono Medium"/>
                <a:cs typeface="Roboto Mono Medium"/>
                <a:sym typeface="Roboto Mono Medium"/>
              </a:rPr>
              <a:t>ocp.args.Composite</a:t>
            </a:r>
            <a:r>
              <a:rPr lang="en" sz="1300"/>
              <a:t>. This lets you package several save items under different names within a single checkpoint directory. First, we extract the model's parameters. We can use </a:t>
            </a:r>
            <a:r>
              <a:rPr lang="en" sz="1300">
                <a:latin typeface="Roboto Mono Medium"/>
                <a:ea typeface="Roboto Mono Medium"/>
                <a:cs typeface="Roboto Mono Medium"/>
                <a:sym typeface="Roboto Mono Medium"/>
              </a:rPr>
              <a:t>nnx.split</a:t>
            </a:r>
            <a:r>
              <a:rPr lang="en" sz="1300"/>
              <a:t> with a filter (</a:t>
            </a:r>
            <a:r>
              <a:rPr lang="en" sz="1300">
                <a:latin typeface="Roboto Mono Medium"/>
                <a:ea typeface="Roboto Mono Medium"/>
                <a:cs typeface="Roboto Mono Medium"/>
                <a:sym typeface="Roboto Mono Medium"/>
              </a:rPr>
              <a:t>nnx.Param</a:t>
            </a:r>
            <a:r>
              <a:rPr lang="en" sz="1300"/>
              <a:t>) to get only the parameters if we don't need other model state like batch stats saved separately here. Second, we extract the entire state of the optimizer object using </a:t>
            </a:r>
            <a:r>
              <a:rPr lang="en" sz="1300">
                <a:latin typeface="Roboto Mono Medium"/>
                <a:ea typeface="Roboto Mono Medium"/>
                <a:cs typeface="Roboto Mono Medium"/>
                <a:sym typeface="Roboto Mono Medium"/>
              </a:rPr>
              <a:t>nnx.state</a:t>
            </a:r>
            <a:r>
              <a:rPr lang="en" sz="1300"/>
              <a:t>. Let's see how to save these.</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351ce1229a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351ce1229a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First we set a directory, and then we use </a:t>
            </a:r>
            <a:r>
              <a:rPr lang="en" sz="1300">
                <a:solidFill>
                  <a:schemeClr val="dk1"/>
                </a:solidFill>
                <a:latin typeface="Roboto Mono Medium"/>
                <a:ea typeface="Roboto Mono Medium"/>
                <a:cs typeface="Roboto Mono Medium"/>
                <a:sym typeface="Roboto Mono Medium"/>
              </a:rPr>
              <a:t>ocp.args.Composite</a:t>
            </a:r>
            <a:r>
              <a:rPr lang="en" sz="1300">
                <a:solidFill>
                  <a:schemeClr val="dk1"/>
                </a:solidFill>
              </a:rPr>
              <a:t> to save multiple things together, like model parameters and optimizer state. Then we extract the model's parameters, using </a:t>
            </a:r>
            <a:r>
              <a:rPr lang="en" sz="1300">
                <a:solidFill>
                  <a:schemeClr val="dk1"/>
                </a:solidFill>
                <a:latin typeface="Roboto Mono Medium"/>
                <a:ea typeface="Roboto Mono Medium"/>
                <a:cs typeface="Roboto Mono Medium"/>
                <a:sym typeface="Roboto Mono Medium"/>
              </a:rPr>
              <a:t>nnx.split</a:t>
            </a:r>
            <a:r>
              <a:rPr lang="en" sz="1300">
                <a:solidFill>
                  <a:schemeClr val="dk1"/>
                </a:solidFill>
              </a:rPr>
              <a:t> with a filter (</a:t>
            </a:r>
            <a:r>
              <a:rPr lang="en" sz="1300">
                <a:solidFill>
                  <a:schemeClr val="dk1"/>
                </a:solidFill>
                <a:latin typeface="Roboto Mono Medium"/>
                <a:ea typeface="Roboto Mono Medium"/>
                <a:cs typeface="Roboto Mono Medium"/>
                <a:sym typeface="Roboto Mono Medium"/>
              </a:rPr>
              <a:t>nnx.Param</a:t>
            </a:r>
            <a:r>
              <a:rPr lang="en" sz="1300">
                <a:solidFill>
                  <a:schemeClr val="dk1"/>
                </a:solidFill>
              </a:rPr>
              <a:t>) to get only the parameters if we don't need other model state like batch stats saved separately here. Next we extract the entire state of the optimizer object using </a:t>
            </a:r>
            <a:r>
              <a:rPr lang="en" sz="1300">
                <a:solidFill>
                  <a:schemeClr val="dk1"/>
                </a:solidFill>
                <a:latin typeface="Roboto Mono Medium"/>
                <a:ea typeface="Roboto Mono Medium"/>
                <a:cs typeface="Roboto Mono Medium"/>
                <a:sym typeface="Roboto Mono Medium"/>
              </a:rPr>
              <a:t>nnx.state</a:t>
            </a:r>
            <a:r>
              <a:rPr lang="en" sz="1300">
                <a:solidFill>
                  <a:schemeClr val="dk1"/>
                </a:solidFill>
              </a:rPr>
              <a:t>.</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351ce1229a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351ce1229a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get the current step, usually stored within the </a:t>
            </a:r>
            <a:r>
              <a:rPr lang="en" sz="1300">
                <a:latin typeface="Roboto Mono Medium"/>
                <a:ea typeface="Roboto Mono Medium"/>
                <a:cs typeface="Roboto Mono Medium"/>
                <a:sym typeface="Roboto Mono Medium"/>
              </a:rPr>
              <a:t>nnx.Optimizer</a:t>
            </a:r>
            <a:r>
              <a:rPr lang="en" sz="1300"/>
              <a:t> itself. Then we create a dictionary, </a:t>
            </a:r>
            <a:r>
              <a:rPr lang="en" sz="1300">
                <a:latin typeface="Roboto Mono Medium"/>
                <a:ea typeface="Roboto Mono Medium"/>
                <a:cs typeface="Roboto Mono Medium"/>
                <a:sym typeface="Roboto Mono Medium"/>
              </a:rPr>
              <a:t>save_items</a:t>
            </a:r>
            <a:r>
              <a:rPr lang="en" sz="1300"/>
              <a:t>, where keys are the names we want (</a:t>
            </a:r>
            <a:r>
              <a:rPr lang="en" sz="1300">
                <a:latin typeface="Roboto Mono Medium"/>
                <a:ea typeface="Roboto Mono Medium"/>
                <a:cs typeface="Roboto Mono Medium"/>
                <a:sym typeface="Roboto Mono Medium"/>
              </a:rPr>
              <a:t>'params', 'optimizer'</a:t>
            </a:r>
            <a:r>
              <a:rPr lang="en" sz="1300"/>
              <a:t>) and values are the corresponding Orbax save arguments (</a:t>
            </a:r>
            <a:r>
              <a:rPr lang="en" sz="1300">
                <a:latin typeface="Roboto Mono Medium"/>
                <a:ea typeface="Roboto Mono Medium"/>
                <a:cs typeface="Roboto Mono Medium"/>
                <a:sym typeface="Roboto Mono Medium"/>
              </a:rPr>
              <a:t>ocp.args.StandardSave</a:t>
            </a:r>
            <a:r>
              <a:rPr lang="en" sz="1300"/>
              <a:t> wrapping the state Pytrees). We pass this dictionary unpacked into </a:t>
            </a:r>
            <a:r>
              <a:rPr lang="en" sz="1300">
                <a:latin typeface="Roboto Mono Medium"/>
                <a:ea typeface="Roboto Mono Medium"/>
                <a:cs typeface="Roboto Mono Medium"/>
                <a:sym typeface="Roboto Mono Medium"/>
              </a:rPr>
              <a:t>ocp.args.Composite</a:t>
            </a:r>
            <a:r>
              <a:rPr lang="en" sz="1300"/>
              <a:t> within the </a:t>
            </a:r>
            <a:r>
              <a:rPr lang="en" sz="1300">
                <a:latin typeface="Roboto Mono Medium"/>
                <a:ea typeface="Roboto Mono Medium"/>
                <a:cs typeface="Roboto Mono Medium"/>
                <a:sym typeface="Roboto Mono Medium"/>
              </a:rPr>
              <a:t>manager.save</a:t>
            </a:r>
            <a:r>
              <a:rPr lang="en" sz="1300"/>
              <a:t> call. This tells Orbax to save both </a:t>
            </a:r>
            <a:r>
              <a:rPr lang="en" sz="1300">
                <a:latin typeface="Roboto Mono Medium"/>
                <a:ea typeface="Roboto Mono Medium"/>
                <a:cs typeface="Roboto Mono Medium"/>
                <a:sym typeface="Roboto Mono Medium"/>
              </a:rPr>
              <a:t>params_state</a:t>
            </a:r>
            <a:r>
              <a:rPr lang="en" sz="1300"/>
              <a:t> under the name </a:t>
            </a:r>
            <a:r>
              <a:rPr lang="en" sz="1300">
                <a:latin typeface="Roboto Mono Medium"/>
                <a:ea typeface="Roboto Mono Medium"/>
                <a:cs typeface="Roboto Mono Medium"/>
                <a:sym typeface="Roboto Mono Medium"/>
              </a:rPr>
              <a:t>'params'</a:t>
            </a:r>
            <a:r>
              <a:rPr lang="en" sz="1300"/>
              <a:t> and </a:t>
            </a:r>
            <a:r>
              <a:rPr lang="en" sz="1300">
                <a:latin typeface="Roboto Mono Medium"/>
                <a:ea typeface="Roboto Mono Medium"/>
                <a:cs typeface="Roboto Mono Medium"/>
                <a:sym typeface="Roboto Mono Medium"/>
              </a:rPr>
              <a:t>optimizer_state_tree</a:t>
            </a:r>
            <a:r>
              <a:rPr lang="en" sz="1300"/>
              <a:t> under </a:t>
            </a:r>
            <a:r>
              <a:rPr lang="en" sz="1300">
                <a:latin typeface="Roboto Mono Medium"/>
                <a:ea typeface="Roboto Mono Medium"/>
                <a:cs typeface="Roboto Mono Medium"/>
                <a:sym typeface="Roboto Mono Medium"/>
              </a:rPr>
              <a:t>'optimizer'</a:t>
            </a:r>
            <a:r>
              <a:rPr lang="en" sz="1300"/>
              <a:t> within the checkpoint directory for the given step. We wait and close as usual.</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351ce1229a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 name="Google Shape;1009;g351ce1229a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Restoring the composite checkpoint mirrors the saving process but uses abstract structures. First, we need abstract versions of both the model and the optimizer. We use </a:t>
            </a:r>
            <a:r>
              <a:rPr lang="en" sz="1300">
                <a:latin typeface="Roboto Mono Medium"/>
                <a:ea typeface="Roboto Mono Medium"/>
                <a:cs typeface="Roboto Mono Medium"/>
                <a:sym typeface="Roboto Mono Medium"/>
              </a:rPr>
              <a:t>nnx.eval_shape</a:t>
            </a:r>
            <a:r>
              <a:rPr lang="en" sz="1300"/>
              <a:t> for both, ensuring the structure (like the type of Optax optimizer) matches what was saved. From these abstract objects, we get the necessary </a:t>
            </a:r>
            <a:r>
              <a:rPr lang="en" sz="1300">
                <a:latin typeface="Roboto Mono Medium"/>
                <a:ea typeface="Roboto Mono Medium"/>
                <a:cs typeface="Roboto Mono Medium"/>
                <a:sym typeface="Roboto Mono Medium"/>
              </a:rPr>
              <a:t>graphdef</a:t>
            </a:r>
            <a:r>
              <a:rPr lang="en" sz="1300"/>
              <a:t> (from the abstract model) and the abstract state Pytrees that will serve as templates for restoration: </a:t>
            </a:r>
            <a:r>
              <a:rPr lang="en" sz="1300">
                <a:latin typeface="Roboto Mono Medium"/>
                <a:ea typeface="Roboto Mono Medium"/>
                <a:cs typeface="Roboto Mono Medium"/>
                <a:sym typeface="Roboto Mono Medium"/>
              </a:rPr>
              <a:t>abs_params_state</a:t>
            </a:r>
            <a:r>
              <a:rPr lang="en" sz="1300"/>
              <a:t> and </a:t>
            </a:r>
            <a:r>
              <a:rPr lang="en" sz="1300">
                <a:latin typeface="Roboto Mono Medium"/>
                <a:ea typeface="Roboto Mono Medium"/>
                <a:cs typeface="Roboto Mono Medium"/>
                <a:sym typeface="Roboto Mono Medium"/>
              </a:rPr>
              <a:t>abs_optimizer_state</a:t>
            </a:r>
            <a:r>
              <a:rPr lang="en" sz="1300"/>
              <a:t>.</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how to effectively save and restore your Flax NNX models using Orbax, the standard checkpointing library in the JAX ecosystem. As we’ve seen, Flax NNX offers a Pythonic, stateful approach which feels closer to frameworks like PyTorch, while still having all the advantages of JAX. We'll cover how NNX manages state and how Orbax interacts with it, starting with the basics and moving to advanced techniques like handling distributed training. Let's dive in.</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351ce1229a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351ce1229a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First, we create a helper function to get the abstract versions of both the model and the optimizer. We use </a:t>
            </a:r>
            <a:r>
              <a:rPr lang="en" sz="1300">
                <a:solidFill>
                  <a:schemeClr val="dk1"/>
                </a:solidFill>
                <a:latin typeface="Roboto Mono Medium"/>
                <a:ea typeface="Roboto Mono Medium"/>
                <a:cs typeface="Roboto Mono Medium"/>
                <a:sym typeface="Roboto Mono Medium"/>
              </a:rPr>
              <a:t>nnx.eval_shape</a:t>
            </a:r>
            <a:r>
              <a:rPr lang="en" sz="1300">
                <a:solidFill>
                  <a:schemeClr val="dk1"/>
                </a:solidFill>
              </a:rPr>
              <a:t> for both the model and the optimizer. From these abstract objects, we get the </a:t>
            </a:r>
            <a:r>
              <a:rPr lang="en" sz="1300">
                <a:solidFill>
                  <a:schemeClr val="dk1"/>
                </a:solidFill>
                <a:latin typeface="Roboto Mono Medium"/>
                <a:ea typeface="Roboto Mono Medium"/>
                <a:cs typeface="Roboto Mono Medium"/>
                <a:sym typeface="Roboto Mono Medium"/>
              </a:rPr>
              <a:t>graphdef</a:t>
            </a:r>
            <a:r>
              <a:rPr lang="en" sz="1300">
                <a:solidFill>
                  <a:schemeClr val="dk1"/>
                </a:solidFill>
              </a:rPr>
              <a:t> and the abstract state Pytrees, which will serve as templates for restoration: </a:t>
            </a:r>
            <a:r>
              <a:rPr lang="en" sz="1300">
                <a:solidFill>
                  <a:schemeClr val="dk1"/>
                </a:solidFill>
                <a:latin typeface="Roboto Mono Medium"/>
                <a:ea typeface="Roboto Mono Medium"/>
                <a:cs typeface="Roboto Mono Medium"/>
                <a:sym typeface="Roboto Mono Medium"/>
              </a:rPr>
              <a:t>abs_params_state</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abs_optimizer_state</a:t>
            </a:r>
            <a:r>
              <a:rPr lang="en" sz="1300">
                <a:solidFill>
                  <a:schemeClr val="dk1"/>
                </a:solidFill>
              </a:rPr>
              <a:t>.</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g351ce1229a7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2" name="Google Shape;1022;g351ce1229a7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find the latest step. Then, similar to saving, we create a dictionary for </a:t>
            </a:r>
            <a:r>
              <a:rPr lang="en" sz="1300">
                <a:latin typeface="Roboto Mono Medium"/>
                <a:ea typeface="Roboto Mono Medium"/>
                <a:cs typeface="Roboto Mono Medium"/>
                <a:sym typeface="Roboto Mono Medium"/>
              </a:rPr>
              <a:t>ocp.args.Composite</a:t>
            </a:r>
            <a:r>
              <a:rPr lang="en" sz="1300"/>
              <a:t>, but this time using </a:t>
            </a:r>
            <a:r>
              <a:rPr lang="en" sz="1300">
                <a:latin typeface="Roboto Mono Medium"/>
                <a:ea typeface="Roboto Mono Medium"/>
                <a:cs typeface="Roboto Mono Medium"/>
                <a:sym typeface="Roboto Mono Medium"/>
              </a:rPr>
              <a:t>ocp.args.StandardRestore</a:t>
            </a:r>
            <a:r>
              <a:rPr lang="en" sz="1300"/>
              <a:t> with our abstract state templates as targets. Calling </a:t>
            </a:r>
            <a:r>
              <a:rPr lang="en" sz="1300">
                <a:latin typeface="Roboto Mono Medium"/>
                <a:ea typeface="Roboto Mono Medium"/>
                <a:cs typeface="Roboto Mono Medium"/>
                <a:sym typeface="Roboto Mono Medium"/>
              </a:rPr>
              <a:t>manager.restore</a:t>
            </a:r>
            <a:r>
              <a:rPr lang="en" sz="1300"/>
              <a:t> returns a dictionary </a:t>
            </a:r>
            <a:r>
              <a:rPr lang="en" sz="1300">
                <a:latin typeface="Roboto Mono Medium"/>
                <a:ea typeface="Roboto Mono Medium"/>
                <a:cs typeface="Roboto Mono Medium"/>
                <a:sym typeface="Roboto Mono Medium"/>
              </a:rPr>
              <a:t>restored_items</a:t>
            </a:r>
            <a:r>
              <a:rPr lang="en" sz="1300"/>
              <a:t> containing the loaded </a:t>
            </a:r>
            <a:r>
              <a:rPr lang="en" sz="1300">
                <a:latin typeface="Roboto Mono Medium"/>
                <a:ea typeface="Roboto Mono Medium"/>
                <a:cs typeface="Roboto Mono Medium"/>
                <a:sym typeface="Roboto Mono Medium"/>
              </a:rPr>
              <a:t>'params'</a:t>
            </a:r>
            <a:r>
              <a:rPr lang="en" sz="1300"/>
              <a:t> and </a:t>
            </a:r>
            <a:r>
              <a:rPr lang="en" sz="1300">
                <a:latin typeface="Roboto Mono Medium"/>
                <a:ea typeface="Roboto Mono Medium"/>
                <a:cs typeface="Roboto Mono Medium"/>
                <a:sym typeface="Roboto Mono Medium"/>
              </a:rPr>
              <a:t>'optimizer'</a:t>
            </a:r>
            <a:r>
              <a:rPr lang="en" sz="1300"/>
              <a:t> state Pytrees. Finally, we create new, concrete instances of our model and optimizer. Crucially, we then use </a:t>
            </a:r>
            <a:r>
              <a:rPr lang="en" sz="1300">
                <a:latin typeface="Roboto Mono Medium"/>
                <a:ea typeface="Roboto Mono Medium"/>
                <a:cs typeface="Roboto Mono Medium"/>
                <a:sym typeface="Roboto Mono Medium"/>
              </a:rPr>
              <a:t>nnx.update</a:t>
            </a:r>
            <a:r>
              <a:rPr lang="en" sz="1300"/>
              <a:t> to populate these fresh instances with the restored data from the </a:t>
            </a:r>
            <a:r>
              <a:rPr lang="en" sz="1300">
                <a:latin typeface="Roboto Mono Medium"/>
                <a:ea typeface="Roboto Mono Medium"/>
                <a:cs typeface="Roboto Mono Medium"/>
                <a:sym typeface="Roboto Mono Medium"/>
              </a:rPr>
              <a:t>restored_items</a:t>
            </a:r>
            <a:r>
              <a:rPr lang="en" sz="1300"/>
              <a:t> dictionary. Now both the model and optimizer are restored to their saved state.</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351ce1229a7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351ce1229a7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Modern large-scale training almost always involves distributing the computation and data across many accelerators. JAX handles this using a paradigm called SPMD (Single Program, Multiple Data), where the same program runs on multiple devices, operating on different chunks of data. We define a logical </a:t>
            </a:r>
            <a:r>
              <a:rPr lang="en" sz="1300">
                <a:latin typeface="Roboto Mono Medium"/>
                <a:ea typeface="Roboto Mono Medium"/>
                <a:cs typeface="Roboto Mono Medium"/>
                <a:sym typeface="Roboto Mono Medium"/>
              </a:rPr>
              <a:t>Mesh</a:t>
            </a:r>
            <a:r>
              <a:rPr lang="en" sz="1300"/>
              <a:t> of devices and specify how arrays should be partitioned, or 'sharded', across this mesh using </a:t>
            </a:r>
            <a:r>
              <a:rPr lang="en" sz="1300">
                <a:latin typeface="Roboto Mono Medium"/>
                <a:ea typeface="Roboto Mono Medium"/>
                <a:cs typeface="Roboto Mono Medium"/>
                <a:sym typeface="Roboto Mono Medium"/>
              </a:rPr>
              <a:t>PartitionSpecs</a:t>
            </a:r>
            <a:r>
              <a:rPr lang="en" sz="1300"/>
              <a:t>. Flax NNX integrates well with this: you can attach these sharding instructions directly as metadata to your </a:t>
            </a:r>
            <a:r>
              <a:rPr lang="en" sz="1300">
                <a:latin typeface="Roboto Mono Medium"/>
                <a:ea typeface="Roboto Mono Medium"/>
                <a:cs typeface="Roboto Mono Medium"/>
                <a:sym typeface="Roboto Mono Medium"/>
              </a:rPr>
              <a:t>nnx.Variables</a:t>
            </a:r>
            <a:r>
              <a:rPr lang="en" sz="1300"/>
              <a:t> when you define your model, telling JAX how each parameter or state should be distributed.</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351ce1229a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351ce1229a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Orbax is built to handle these sharded JAX arrays. When saving, it understands the distribution and saves the individual pieces efficiently. However, just saving the pieces isn't always enough for restoring. Orbax needs to know how to put them back together on the devices available at restore time if the topology has changed. If it hasn't changed and you’re using </a:t>
            </a:r>
            <a:r>
              <a:rPr lang="en" sz="1300">
                <a:latin typeface="Roboto Mono Medium"/>
                <a:ea typeface="Roboto Mono Medium"/>
                <a:cs typeface="Roboto Mono Medium"/>
                <a:sym typeface="Roboto Mono Medium"/>
              </a:rPr>
              <a:t>StandardRestore</a:t>
            </a:r>
            <a:r>
              <a:rPr lang="en" sz="1300"/>
              <a:t>, the checkpoint can be restored without specifying shardings. Still, it is advisable to always specify shardings for restore.  If on the other hand you’re using </a:t>
            </a:r>
            <a:r>
              <a:rPr lang="en" sz="1300">
                <a:latin typeface="Roboto Mono Medium"/>
                <a:ea typeface="Roboto Mono Medium"/>
                <a:cs typeface="Roboto Mono Medium"/>
                <a:sym typeface="Roboto Mono Medium"/>
              </a:rPr>
              <a:t>PyTreeRestore,</a:t>
            </a:r>
            <a:r>
              <a:rPr lang="en" sz="1300"/>
              <a:t> you should use </a:t>
            </a:r>
            <a:r>
              <a:rPr lang="en" sz="1300">
                <a:latin typeface="Roboto Mono Medium"/>
                <a:ea typeface="Roboto Mono Medium"/>
                <a:cs typeface="Roboto Mono Medium"/>
                <a:sym typeface="Roboto Mono Medium"/>
              </a:rPr>
              <a:t>ocp.checkpoint_utils.construct_restore_args</a:t>
            </a:r>
            <a:r>
              <a:rPr lang="en" sz="1300"/>
              <a:t> to create the </a:t>
            </a:r>
            <a:r>
              <a:rPr lang="en" sz="1300">
                <a:latin typeface="Roboto Mono Medium"/>
                <a:ea typeface="Roboto Mono Medium"/>
                <a:cs typeface="Roboto Mono Medium"/>
                <a:sym typeface="Roboto Mono Medium"/>
              </a:rPr>
              <a:t>restore_args</a:t>
            </a:r>
            <a:r>
              <a:rPr lang="en" sz="1300"/>
              <a:t>.</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351ce1229a7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351ce1229a7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Saving sharded state looks very similar to the basic case. The state, usually resulting from JAX operations within the device mesh context, contains the actual distributed arrays. </a:t>
            </a:r>
            <a:r>
              <a:rPr lang="en" sz="1300">
                <a:solidFill>
                  <a:schemeClr val="dk1"/>
                </a:solidFill>
              </a:rPr>
              <a:t>Orbax decides how to save each array shard under the hood. All you need to pass is the tree of arrays.</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351ce1229a7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351ce1229a7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t>Restoring sharded data is the trickiest part.</a:t>
            </a:r>
            <a:r>
              <a:rPr lang="en" sz="1300"/>
              <a:t> You need that abstract state template, but it must contain the target sharding information. You typically achieve this by first, creating an abstract model with </a:t>
            </a:r>
            <a:r>
              <a:rPr lang="en" sz="1300">
                <a:latin typeface="Roboto Mono Medium"/>
                <a:ea typeface="Roboto Mono Medium"/>
                <a:cs typeface="Roboto Mono Medium"/>
                <a:sym typeface="Roboto Mono Medium"/>
              </a:rPr>
              <a:t>nnx.eval_shape</a:t>
            </a:r>
            <a:r>
              <a:rPr lang="en" sz="1300"/>
              <a:t>. Second, splitting it to get the plain abstract state. Third, extracting the desired sharding specifications (maybe using </a:t>
            </a:r>
            <a:r>
              <a:rPr lang="en" sz="1300">
                <a:latin typeface="Roboto Mono Medium"/>
                <a:ea typeface="Roboto Mono Medium"/>
                <a:cs typeface="Roboto Mono Medium"/>
                <a:sym typeface="Roboto Mono Medium"/>
              </a:rPr>
              <a:t>nnx.get_partition_spec</a:t>
            </a:r>
            <a:r>
              <a:rPr lang="en" sz="1300"/>
              <a:t> if your model annotations allow it). Fourth, applying these specifications to the abstract state leaves using </a:t>
            </a:r>
            <a:r>
              <a:rPr lang="en" sz="1300">
                <a:latin typeface="Roboto Mono Medium"/>
                <a:ea typeface="Roboto Mono Medium"/>
                <a:cs typeface="Roboto Mono Medium"/>
                <a:sym typeface="Roboto Mono Medium"/>
              </a:rPr>
              <a:t>jax.lax.with_sharding_constraint</a:t>
            </a:r>
            <a:r>
              <a:rPr lang="en" sz="1300"/>
              <a:t>, usually within a </a:t>
            </a:r>
            <a:r>
              <a:rPr lang="en" sz="1300">
                <a:latin typeface="Roboto Mono Medium"/>
                <a:ea typeface="Roboto Mono Medium"/>
                <a:cs typeface="Roboto Mono Medium"/>
                <a:sym typeface="Roboto Mono Medium"/>
              </a:rPr>
              <a:t>jax.jit</a:t>
            </a:r>
            <a:r>
              <a:rPr lang="en" sz="1300"/>
              <a:t> function and the </a:t>
            </a:r>
            <a:r>
              <a:rPr lang="en" sz="1300">
                <a:latin typeface="Roboto Mono Medium"/>
                <a:ea typeface="Roboto Mono Medium"/>
                <a:cs typeface="Roboto Mono Medium"/>
                <a:sym typeface="Roboto Mono Medium"/>
              </a:rPr>
              <a:t>Mesh</a:t>
            </a:r>
            <a:r>
              <a:rPr lang="en" sz="1300"/>
              <a:t> context. This creates an abstract state where the </a:t>
            </a:r>
            <a:r>
              <a:rPr lang="en" sz="1300">
                <a:latin typeface="Roboto Mono Medium"/>
                <a:ea typeface="Roboto Mono Medium"/>
                <a:cs typeface="Roboto Mono Medium"/>
                <a:sym typeface="Roboto Mono Medium"/>
              </a:rPr>
              <a:t>ShapeDtypeStruct</a:t>
            </a:r>
            <a:r>
              <a:rPr lang="en" sz="1300"/>
              <a:t> leaves also encode the sharding. This sharding-aware abstract state is then </a:t>
            </a:r>
            <a:r>
              <a:rPr lang="en" sz="1300"/>
              <a:t>passed directly to </a:t>
            </a:r>
            <a:r>
              <a:rPr lang="en" sz="1300">
                <a:solidFill>
                  <a:schemeClr val="dk1"/>
                </a:solidFill>
                <a:latin typeface="Roboto Mono Medium"/>
                <a:ea typeface="Roboto Mono Medium"/>
                <a:cs typeface="Roboto Mono Medium"/>
                <a:sym typeface="Roboto Mono Medium"/>
              </a:rPr>
              <a:t>restore</a:t>
            </a:r>
            <a:r>
              <a:rPr lang="en" sz="1300"/>
              <a:t> in Orbax, which uses the supplied sharding information to reconstruct the distributed arrays correctly on your devices. </a:t>
            </a:r>
            <a:r>
              <a:rPr lang="en" sz="1300"/>
              <a:t>Finally, you merge the restored state back into a model.</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g351ce1229a7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 name="Google Shape;1054;g351ce1229a7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Here’s what the code might look like.  We’ll create a helper function to get the</a:t>
            </a:r>
            <a:r>
              <a:rPr lang="en" sz="1300">
                <a:solidFill>
                  <a:schemeClr val="dk1"/>
                </a:solidFill>
              </a:rPr>
              <a:t> abstract state template, with the target sharding information. We’ll use </a:t>
            </a:r>
            <a:r>
              <a:rPr lang="en" sz="1300">
                <a:solidFill>
                  <a:schemeClr val="dk1"/>
                </a:solidFill>
                <a:latin typeface="Roboto Mono Medium"/>
                <a:ea typeface="Roboto Mono Medium"/>
                <a:cs typeface="Roboto Mono Medium"/>
                <a:sym typeface="Roboto Mono Medium"/>
              </a:rPr>
              <a:t>nnx.eval_shape</a:t>
            </a:r>
            <a:r>
              <a:rPr lang="en" sz="1300">
                <a:solidFill>
                  <a:schemeClr val="dk1"/>
                </a:solidFill>
              </a:rPr>
              <a:t>. We’ll split it to get the plain abstract state, and extract the sharding specifications (maybe using </a:t>
            </a:r>
            <a:r>
              <a:rPr lang="en" sz="1300">
                <a:solidFill>
                  <a:schemeClr val="dk1"/>
                </a:solidFill>
                <a:latin typeface="Roboto Mono Medium"/>
                <a:ea typeface="Roboto Mono Medium"/>
                <a:cs typeface="Roboto Mono Medium"/>
                <a:sym typeface="Roboto Mono Medium"/>
              </a:rPr>
              <a:t>nnx.get_partition_spec</a:t>
            </a:r>
            <a:r>
              <a:rPr lang="en" sz="1300">
                <a:solidFill>
                  <a:schemeClr val="dk1"/>
                </a:solidFill>
              </a:rPr>
              <a:t> if your model annotations allow it). We’ll apply these to the abstract state leaves using </a:t>
            </a:r>
            <a:r>
              <a:rPr lang="en" sz="1300">
                <a:solidFill>
                  <a:schemeClr val="dk1"/>
                </a:solidFill>
                <a:latin typeface="Roboto Mono Medium"/>
                <a:ea typeface="Roboto Mono Medium"/>
                <a:cs typeface="Roboto Mono Medium"/>
                <a:sym typeface="Roboto Mono Medium"/>
              </a:rPr>
              <a:t>jax.lax.with_sharding_constraint</a:t>
            </a:r>
            <a:r>
              <a:rPr lang="en" sz="1300">
                <a:solidFill>
                  <a:schemeClr val="dk1"/>
                </a:solidFill>
              </a:rPr>
              <a:t>. This creates an abstract state where the </a:t>
            </a:r>
            <a:r>
              <a:rPr lang="en" sz="1300">
                <a:solidFill>
                  <a:schemeClr val="dk1"/>
                </a:solidFill>
                <a:latin typeface="Roboto Mono Medium"/>
                <a:ea typeface="Roboto Mono Medium"/>
                <a:cs typeface="Roboto Mono Medium"/>
                <a:sym typeface="Roboto Mono Medium"/>
              </a:rPr>
              <a:t>ShapeDtypeStruct</a:t>
            </a:r>
            <a:r>
              <a:rPr lang="en" sz="1300">
                <a:solidFill>
                  <a:schemeClr val="dk1"/>
                </a:solidFill>
              </a:rPr>
              <a:t> leaves also encode the sharding. Finally, we’ll merge the restored state back into the model.</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351ce1229a7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351ce1229a7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Beyond the core workflows, Orbax offers features for efficiency and robustness. You can enable asynchronous checkpointing, where saving happens in a background thread, preventing it from blocking your main training loop – just remember to wait for it to finish later. The </a:t>
            </a:r>
            <a:r>
              <a:rPr lang="en" sz="1300">
                <a:latin typeface="Roboto Mono Medium"/>
                <a:ea typeface="Roboto Mono Medium"/>
                <a:cs typeface="Roboto Mono Medium"/>
                <a:sym typeface="Roboto Mono Medium"/>
              </a:rPr>
              <a:t>CheckpointManager</a:t>
            </a:r>
            <a:r>
              <a:rPr lang="en" sz="1300"/>
              <a:t> guarantees atomic saves, meaning a checkpoint step directory is only finalized once all files are written, preventing corrupted states. You can also save non-Pytree data like dataset iterators as JSON alongside your model state using </a:t>
            </a:r>
            <a:r>
              <a:rPr lang="en" sz="1300">
                <a:latin typeface="Roboto Mono Medium"/>
                <a:ea typeface="Roboto Mono Medium"/>
                <a:cs typeface="Roboto Mono Medium"/>
                <a:sym typeface="Roboto Mono Medium"/>
              </a:rPr>
              <a:t>JsonSave</a:t>
            </a:r>
            <a:r>
              <a:rPr lang="en" sz="1300"/>
              <a:t> within a composite checkpoint. Finally, under the hood, Orbax often uses TensorStore, especially for cloud storage, to optimize the reading and writing of large, distributed arrays.</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351ce1229a7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 name="Google Shape;1066;g351ce1229a7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wrap up, Flax NNX brings a familiar object-oriented feel to JAX model definition. Orbax provides the robust tools needed to checkpoint the state (</a:t>
            </a:r>
            <a:r>
              <a:rPr lang="en" sz="1300">
                <a:latin typeface="Roboto Mono Medium"/>
                <a:ea typeface="Roboto Mono Medium"/>
                <a:cs typeface="Roboto Mono Medium"/>
                <a:sym typeface="Roboto Mono Medium"/>
              </a:rPr>
              <a:t>nnx.State</a:t>
            </a:r>
            <a:r>
              <a:rPr lang="en" sz="1300"/>
              <a:t> Pytrees) extracted from these models. Remember the core workflow: split the model to get state for saving; use </a:t>
            </a:r>
            <a:r>
              <a:rPr lang="en" sz="1300">
                <a:latin typeface="Roboto Mono Medium"/>
                <a:ea typeface="Roboto Mono Medium"/>
                <a:cs typeface="Roboto Mono Medium"/>
                <a:sym typeface="Roboto Mono Medium"/>
              </a:rPr>
              <a:t>nnx.eval_shape</a:t>
            </a:r>
            <a:r>
              <a:rPr lang="en" sz="1300"/>
              <a:t> to create an abstract template for restoring, then merge or update. The </a:t>
            </a:r>
            <a:r>
              <a:rPr lang="en" sz="1300">
                <a:latin typeface="Roboto Mono Medium"/>
                <a:ea typeface="Roboto Mono Medium"/>
                <a:cs typeface="Roboto Mono Medium"/>
                <a:sym typeface="Roboto Mono Medium"/>
              </a:rPr>
              <a:t>CheckpointManager</a:t>
            </a:r>
            <a:r>
              <a:rPr lang="en" sz="1300"/>
              <a:t> is your friend for typical training loops, and Composite arguments help save multiple pieces together. For distributed training, pay close attention to using the </a:t>
            </a:r>
            <a:r>
              <a:rPr lang="en" sz="1300">
                <a:latin typeface="Roboto Mono Medium"/>
                <a:ea typeface="Roboto Mono Medium"/>
                <a:cs typeface="Roboto Mono Medium"/>
                <a:sym typeface="Roboto Mono Medium"/>
              </a:rPr>
              <a:t>orbax_utils</a:t>
            </a:r>
            <a:r>
              <a:rPr lang="en" sz="1300"/>
              <a:t> helpers with the correct live or abstract state and mesh context to ensure sharding is handled correctly. With these tools, you can reliably save and resume your Flax NNX training jobs.</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33e661170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33e661170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5eebb453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5eebb4531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Why do we checkpoint? Primarily to save our work – model weights, optimizer moments, training steps – so we don't lose progress if training stops, and so we can resume or use the trained model later. Flax NNX makes defining models feel quite Pythonic, like PyTorch, where modules are classes that contain their state. Orbax is the tool we use in the JAX world to handle the saving and loading of this state reliably, even in complex distributed settings. We'll focus specifically on how Orbax works with the state defined within NNX models.</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34be2a5b5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34be2a5b5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51c9eec1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51c9eec1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First, let's review how NNX manages state. An </a:t>
            </a:r>
            <a:r>
              <a:rPr lang="en" sz="1300">
                <a:latin typeface="Roboto Mono Medium"/>
                <a:ea typeface="Roboto Mono Medium"/>
                <a:cs typeface="Roboto Mono Medium"/>
                <a:sym typeface="Roboto Mono Medium"/>
              </a:rPr>
              <a:t>nnx.Module</a:t>
            </a:r>
            <a:r>
              <a:rPr lang="en" sz="1300"/>
              <a:t> is just a Python class you define. Unlike more functional approaches, instances of these classes directly hold their state variables, like parameters or batch statistics, as attributes. Think of it like defining a layer in PyTorch – the weights and biases are attributes of the layer instance. Initialization usually happens when you create the instance, requiring shapes and random number generator keys upfront.</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33e661170f7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33e661170f7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simple example. We define </a:t>
            </a:r>
            <a:r>
              <a:rPr lang="en" sz="1300">
                <a:latin typeface="Roboto Mono Medium"/>
                <a:ea typeface="Roboto Mono Medium"/>
                <a:cs typeface="Roboto Mono Medium"/>
                <a:sym typeface="Roboto Mono Medium"/>
              </a:rPr>
              <a:t>SimpleLinear</a:t>
            </a:r>
            <a:r>
              <a:rPr lang="en" sz="1300"/>
              <a:t> inheriting from </a:t>
            </a:r>
            <a:r>
              <a:rPr lang="en" sz="1300">
                <a:latin typeface="Roboto Mono Medium"/>
                <a:ea typeface="Roboto Mono Medium"/>
                <a:cs typeface="Roboto Mono Medium"/>
                <a:sym typeface="Roboto Mono Medium"/>
              </a:rPr>
              <a:t>nnx.Module</a:t>
            </a:r>
            <a:r>
              <a:rPr lang="en" sz="1300"/>
              <a:t>. Inside </a:t>
            </a:r>
            <a:r>
              <a:rPr lang="en" sz="1300">
                <a:latin typeface="Roboto Mono Medium"/>
                <a:ea typeface="Roboto Mono Medium"/>
                <a:cs typeface="Roboto Mono Medium"/>
                <a:sym typeface="Roboto Mono Medium"/>
              </a:rPr>
              <a:t>__init__</a:t>
            </a:r>
            <a:r>
              <a:rPr lang="en" sz="1300"/>
              <a:t>, we create state variables: </a:t>
            </a:r>
            <a:r>
              <a:rPr lang="en" sz="1300">
                <a:latin typeface="Roboto Mono Medium"/>
                <a:ea typeface="Roboto Mono Medium"/>
                <a:cs typeface="Roboto Mono Medium"/>
                <a:sym typeface="Roboto Mono Medium"/>
              </a:rPr>
              <a:t>weight</a:t>
            </a:r>
            <a:r>
              <a:rPr lang="en" sz="1300"/>
              <a:t> and </a:t>
            </a:r>
            <a:r>
              <a:rPr lang="en" sz="1300">
                <a:latin typeface="Roboto Mono Medium"/>
                <a:ea typeface="Roboto Mono Medium"/>
                <a:cs typeface="Roboto Mono Medium"/>
                <a:sym typeface="Roboto Mono Medium"/>
              </a:rPr>
              <a:t>bias</a:t>
            </a:r>
            <a:r>
              <a:rPr lang="en" sz="1300"/>
              <a:t>, using </a:t>
            </a:r>
            <a:r>
              <a:rPr lang="en" sz="1300">
                <a:latin typeface="Roboto Mono Medium"/>
                <a:ea typeface="Roboto Mono Medium"/>
                <a:cs typeface="Roboto Mono Medium"/>
                <a:sym typeface="Roboto Mono Medium"/>
              </a:rPr>
              <a:t>nnx.Param</a:t>
            </a:r>
            <a:r>
              <a:rPr lang="en" sz="1300"/>
              <a:t>. </a:t>
            </a:r>
            <a:r>
              <a:rPr lang="en" sz="1300">
                <a:latin typeface="Roboto Mono Medium"/>
                <a:ea typeface="Roboto Mono Medium"/>
                <a:cs typeface="Roboto Mono Medium"/>
                <a:sym typeface="Roboto Mono Medium"/>
              </a:rPr>
              <a:t>nnx.Param</a:t>
            </a:r>
            <a:r>
              <a:rPr lang="en" sz="1300"/>
              <a:t> is a specific type indicating these are learnable parameters. Notice we need an </a:t>
            </a:r>
            <a:r>
              <a:rPr lang="en" sz="1300">
                <a:latin typeface="Roboto Mono Medium"/>
                <a:ea typeface="Roboto Mono Medium"/>
                <a:cs typeface="Roboto Mono Medium"/>
                <a:sym typeface="Roboto Mono Medium"/>
              </a:rPr>
              <a:t>nnx.Rngs</a:t>
            </a:r>
            <a:r>
              <a:rPr lang="en" sz="1300"/>
              <a:t> object for initialization. In the </a:t>
            </a:r>
            <a:r>
              <a:rPr lang="en" sz="1300">
                <a:latin typeface="Roboto Mono Medium"/>
                <a:ea typeface="Roboto Mono Medium"/>
                <a:cs typeface="Roboto Mono Medium"/>
                <a:sym typeface="Roboto Mono Medium"/>
              </a:rPr>
              <a:t>__call__</a:t>
            </a:r>
            <a:r>
              <a:rPr lang="en" sz="1300"/>
              <a:t> method, we access these parameters directly using </a:t>
            </a:r>
            <a:r>
              <a:rPr lang="en" sz="1300">
                <a:latin typeface="Roboto Mono Medium"/>
                <a:ea typeface="Roboto Mono Medium"/>
                <a:cs typeface="Roboto Mono Medium"/>
                <a:sym typeface="Roboto Mono Medium"/>
              </a:rPr>
              <a:t>self.weight</a:t>
            </a:r>
            <a:r>
              <a:rPr lang="en" sz="1300"/>
              <a:t> and </a:t>
            </a:r>
            <a:r>
              <a:rPr lang="en" sz="1300">
                <a:latin typeface="Roboto Mono Medium"/>
                <a:ea typeface="Roboto Mono Medium"/>
                <a:cs typeface="Roboto Mono Medium"/>
                <a:sym typeface="Roboto Mono Medium"/>
              </a:rPr>
              <a:t>self.bias</a:t>
            </a:r>
            <a:r>
              <a:rPr lang="en" sz="1300"/>
              <a:t>. When we instantiate the module, these parameters are created. We can access their underlying JAX array values using the </a:t>
            </a:r>
            <a:r>
              <a:rPr lang="en" sz="1300">
                <a:latin typeface="Roboto Mono Medium"/>
                <a:ea typeface="Roboto Mono Medium"/>
                <a:cs typeface="Roboto Mono Medium"/>
                <a:sym typeface="Roboto Mono Medium"/>
              </a:rPr>
              <a:t>.value</a:t>
            </a:r>
            <a:r>
              <a:rPr lang="en" sz="1300"/>
              <a:t> attribute.</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g351c9eec1e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351c9eec1e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All the changeable parts of an NNX module, like parameters (</a:t>
            </a:r>
            <a:r>
              <a:rPr lang="en" sz="1300">
                <a:latin typeface="Roboto Mono Medium"/>
                <a:ea typeface="Roboto Mono Medium"/>
                <a:cs typeface="Roboto Mono Medium"/>
                <a:sym typeface="Roboto Mono Medium"/>
              </a:rPr>
              <a:t>nnx.Param</a:t>
            </a:r>
            <a:r>
              <a:rPr lang="en" sz="1300"/>
              <a:t>) or batch normalization statistics (</a:t>
            </a:r>
            <a:r>
              <a:rPr lang="en" sz="1300">
                <a:latin typeface="Roboto Mono Medium"/>
                <a:ea typeface="Roboto Mono Medium"/>
                <a:cs typeface="Roboto Mono Medium"/>
                <a:sym typeface="Roboto Mono Medium"/>
              </a:rPr>
              <a:t>nnx.BatchStat</a:t>
            </a:r>
            <a:r>
              <a:rPr lang="en" sz="1300"/>
              <a:t>), are instances of classes derived from </a:t>
            </a:r>
            <a:r>
              <a:rPr lang="en" sz="1300">
                <a:latin typeface="Roboto Mono Medium"/>
                <a:ea typeface="Roboto Mono Medium"/>
                <a:cs typeface="Roboto Mono Medium"/>
                <a:sym typeface="Roboto Mono Medium"/>
              </a:rPr>
              <a:t>nnx.Variable</a:t>
            </a:r>
            <a:r>
              <a:rPr lang="en" sz="1300"/>
              <a:t>. These variables hold the actual data (usually a JAX array) and potentially some metadata. Now, a key point: the NNX module instance itself cannot be directly passed to JAX functions like </a:t>
            </a:r>
            <a:r>
              <a:rPr lang="en" sz="1300">
                <a:latin typeface="Roboto Mono Medium"/>
                <a:ea typeface="Roboto Mono Medium"/>
                <a:cs typeface="Roboto Mono Medium"/>
                <a:sym typeface="Roboto Mono Medium"/>
              </a:rPr>
              <a:t>jax.jit</a:t>
            </a:r>
            <a:r>
              <a:rPr lang="en" sz="1300"/>
              <a:t> or </a:t>
            </a:r>
            <a:r>
              <a:rPr lang="en" sz="1300">
                <a:latin typeface="Roboto Mono Medium"/>
                <a:ea typeface="Roboto Mono Medium"/>
                <a:cs typeface="Roboto Mono Medium"/>
                <a:sym typeface="Roboto Mono Medium"/>
              </a:rPr>
              <a:t>jax.grad</a:t>
            </a:r>
            <a:r>
              <a:rPr lang="en" sz="1300"/>
              <a:t> because it's not a Pytree. To work with JAX, we use </a:t>
            </a:r>
            <a:r>
              <a:rPr lang="en" sz="1300">
                <a:latin typeface="Roboto Mono Medium"/>
                <a:ea typeface="Roboto Mono Medium"/>
                <a:cs typeface="Roboto Mono Medium"/>
                <a:sym typeface="Roboto Mono Medium"/>
              </a:rPr>
              <a:t>nnx.state(module)</a:t>
            </a:r>
            <a:r>
              <a:rPr lang="en" sz="1300"/>
              <a:t>. This function extracts all the </a:t>
            </a:r>
            <a:r>
              <a:rPr lang="en" sz="1300">
                <a:latin typeface="Roboto Mono Medium"/>
                <a:ea typeface="Roboto Mono Medium"/>
                <a:cs typeface="Roboto Mono Medium"/>
                <a:sym typeface="Roboto Mono Medium"/>
              </a:rPr>
              <a:t>nnx.Variable</a:t>
            </a:r>
            <a:r>
              <a:rPr lang="en" sz="1300"/>
              <a:t> data into a special dictionary-like object called </a:t>
            </a:r>
            <a:r>
              <a:rPr lang="en" sz="1300">
                <a:latin typeface="Roboto Mono Medium"/>
                <a:ea typeface="Roboto Mono Medium"/>
                <a:cs typeface="Roboto Mono Medium"/>
                <a:sym typeface="Roboto Mono Medium"/>
              </a:rPr>
              <a:t>nnx.State</a:t>
            </a:r>
            <a:r>
              <a:rPr lang="en" sz="1300"/>
              <a:t>. This </a:t>
            </a:r>
            <a:r>
              <a:rPr lang="en" sz="1300">
                <a:latin typeface="Roboto Mono Medium"/>
                <a:ea typeface="Roboto Mono Medium"/>
                <a:cs typeface="Roboto Mono Medium"/>
                <a:sym typeface="Roboto Mono Medium"/>
              </a:rPr>
              <a:t>nnx.State</a:t>
            </a:r>
            <a:r>
              <a:rPr lang="en" sz="1300"/>
              <a:t> is a JAX Pytree, and this is the structure that Orbax will operate on for checkpointing.</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351c9eec1e6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351c9eec1e6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manage the interaction between the Pythonic NNX module and the functional world of JAX transformations and Pytrees, NNX provides three core functions. </a:t>
            </a:r>
            <a:r>
              <a:rPr lang="en" sz="1300">
                <a:latin typeface="Roboto Mono Medium"/>
                <a:ea typeface="Roboto Mono Medium"/>
                <a:cs typeface="Roboto Mono Medium"/>
                <a:sym typeface="Roboto Mono Medium"/>
              </a:rPr>
              <a:t>nnx.split</a:t>
            </a:r>
            <a:r>
              <a:rPr lang="en" sz="1300"/>
              <a:t> takes your module instance and gives you back two things: its static structure (</a:t>
            </a:r>
            <a:r>
              <a:rPr lang="en" sz="1300">
                <a:latin typeface="Roboto Mono Medium"/>
                <a:ea typeface="Roboto Mono Medium"/>
                <a:cs typeface="Roboto Mono Medium"/>
                <a:sym typeface="Roboto Mono Medium"/>
              </a:rPr>
              <a:t>GraphDef</a:t>
            </a:r>
            <a:r>
              <a:rPr lang="en" sz="1300"/>
              <a:t>) and its dynamic state (the </a:t>
            </a:r>
            <a:r>
              <a:rPr lang="en" sz="1300">
                <a:latin typeface="Roboto Mono Medium"/>
                <a:ea typeface="Roboto Mono Medium"/>
                <a:cs typeface="Roboto Mono Medium"/>
                <a:sym typeface="Roboto Mono Medium"/>
              </a:rPr>
              <a:t>nnx.State</a:t>
            </a:r>
            <a:r>
              <a:rPr lang="en" sz="1300"/>
              <a:t> Pytree we just discussed). This state is what you'd pass to JAX functions or save with Orbax. </a:t>
            </a:r>
            <a:r>
              <a:rPr lang="en" sz="1300">
                <a:latin typeface="Roboto Mono Medium"/>
                <a:ea typeface="Roboto Mono Medium"/>
                <a:cs typeface="Roboto Mono Medium"/>
                <a:sym typeface="Roboto Mono Medium"/>
              </a:rPr>
              <a:t>nnx.merge</a:t>
            </a:r>
            <a:r>
              <a:rPr lang="en" sz="1300"/>
              <a:t> does the reverse: given the structure and a state Pytree (perhaps one you just loaded from a checkpoint), it builds a new module instance. </a:t>
            </a:r>
            <a:r>
              <a:rPr lang="en" sz="1300">
                <a:latin typeface="Roboto Mono Medium"/>
                <a:ea typeface="Roboto Mono Medium"/>
                <a:cs typeface="Roboto Mono Medium"/>
                <a:sym typeface="Roboto Mono Medium"/>
              </a:rPr>
              <a:t>nnx.update</a:t>
            </a:r>
            <a:r>
              <a:rPr lang="en" sz="1300"/>
              <a:t> is similar, but instead of creating a new module, it updates the variables within an existing module instance using the data from a state Pytree. We'll see these used heavily in the checkpointing workflow.</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g351c9eec1e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g351c9eec1e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look at Orbax. The two main components you'll interact with are the </a:t>
            </a:r>
            <a:r>
              <a:rPr lang="en" sz="1300">
                <a:latin typeface="Roboto Mono Medium"/>
                <a:ea typeface="Roboto Mono Medium"/>
                <a:cs typeface="Roboto Mono Medium"/>
                <a:sym typeface="Roboto Mono Medium"/>
              </a:rPr>
              <a:t>Checkpointer</a:t>
            </a:r>
            <a:r>
              <a:rPr lang="en" sz="1300"/>
              <a:t> and the </a:t>
            </a:r>
            <a:r>
              <a:rPr lang="en" sz="1300">
                <a:latin typeface="Roboto Mono Medium"/>
                <a:ea typeface="Roboto Mono Medium"/>
                <a:cs typeface="Roboto Mono Medium"/>
                <a:sym typeface="Roboto Mono Medium"/>
              </a:rPr>
              <a:t>CheckpointManager</a:t>
            </a:r>
            <a:r>
              <a:rPr lang="en" sz="1300"/>
              <a:t>. A </a:t>
            </a:r>
            <a:r>
              <a:rPr lang="en" sz="1300">
                <a:latin typeface="Roboto Mono Medium"/>
                <a:ea typeface="Roboto Mono Medium"/>
                <a:cs typeface="Roboto Mono Medium"/>
                <a:sym typeface="Roboto Mono Medium"/>
              </a:rPr>
              <a:t>Checkpointer</a:t>
            </a:r>
            <a:r>
              <a:rPr lang="en" sz="1300"/>
              <a:t>, like </a:t>
            </a:r>
            <a:r>
              <a:rPr lang="en" sz="1300">
                <a:latin typeface="Roboto Mono Medium"/>
                <a:ea typeface="Roboto Mono Medium"/>
                <a:cs typeface="Roboto Mono Medium"/>
                <a:sym typeface="Roboto Mono Medium"/>
              </a:rPr>
              <a:t>PyTreeCheckpointer</a:t>
            </a:r>
            <a:r>
              <a:rPr lang="en" sz="1300"/>
              <a:t>, knows how to serialize and deserialize specific data structures – in our case, the </a:t>
            </a:r>
            <a:r>
              <a:rPr lang="en" sz="1300">
                <a:latin typeface="Roboto Mono Medium"/>
                <a:ea typeface="Roboto Mono Medium"/>
                <a:cs typeface="Roboto Mono Medium"/>
                <a:sym typeface="Roboto Mono Medium"/>
              </a:rPr>
              <a:t>nnx.State</a:t>
            </a:r>
            <a:r>
              <a:rPr lang="en" sz="1300"/>
              <a:t> Pytree. The </a:t>
            </a:r>
            <a:r>
              <a:rPr lang="en" sz="1300">
                <a:latin typeface="Roboto Mono Medium"/>
                <a:ea typeface="Roboto Mono Medium"/>
                <a:cs typeface="Roboto Mono Medium"/>
                <a:sym typeface="Roboto Mono Medium"/>
              </a:rPr>
              <a:t>CheckpointManager</a:t>
            </a:r>
            <a:r>
              <a:rPr lang="en" sz="1300"/>
              <a:t> is a more convenient wrapper built on top of a </a:t>
            </a:r>
            <a:r>
              <a:rPr lang="en" sz="1300">
                <a:latin typeface="Roboto Mono Medium"/>
                <a:ea typeface="Roboto Mono Medium"/>
                <a:cs typeface="Roboto Mono Medium"/>
                <a:sym typeface="Roboto Mono Medium"/>
              </a:rPr>
              <a:t>Checkpointer</a:t>
            </a:r>
            <a:r>
              <a:rPr lang="en" sz="1300"/>
              <a:t>. It handles the logistics of checkpointing during a training loop: saving at specific steps, keeping track of versions, automatically deleting old checkpoints based on rules you set (like 'keep the last 3'), and finding the latest checkpoint to restore from. For most training scenarios, using the </a:t>
            </a:r>
            <a:r>
              <a:rPr lang="en" sz="1300">
                <a:latin typeface="Roboto Mono Medium"/>
                <a:ea typeface="Roboto Mono Medium"/>
                <a:cs typeface="Roboto Mono Medium"/>
                <a:sym typeface="Roboto Mono Medium"/>
              </a:rPr>
              <a:t>CheckpointManager</a:t>
            </a:r>
            <a:r>
              <a:rPr lang="en" sz="1300"/>
              <a:t> is recommended.</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351c9eec1e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351c9eec1e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Saving the state of your NNX model with Orbax follows these steps. First, create a </a:t>
            </a:r>
            <a:r>
              <a:rPr lang="en" sz="1300">
                <a:latin typeface="Roboto Mono Medium"/>
                <a:ea typeface="Roboto Mono Medium"/>
                <a:cs typeface="Roboto Mono Medium"/>
                <a:sym typeface="Roboto Mono Medium"/>
              </a:rPr>
              <a:t>CheckpointManager</a:t>
            </a:r>
            <a:r>
              <a:rPr lang="en" sz="1300"/>
              <a:t>, telling it where to save checkpoints and any rules, like how many to keep. Second, use </a:t>
            </a:r>
            <a:r>
              <a:rPr lang="en" sz="1300">
                <a:latin typeface="Roboto Mono Medium"/>
                <a:ea typeface="Roboto Mono Medium"/>
                <a:cs typeface="Roboto Mono Medium"/>
                <a:sym typeface="Roboto Mono Medium"/>
              </a:rPr>
              <a:t>nnx.split</a:t>
            </a:r>
            <a:r>
              <a:rPr lang="en" sz="1300"/>
              <a:t> on your model instance to extract the </a:t>
            </a:r>
            <a:r>
              <a:rPr lang="en" sz="1300">
                <a:latin typeface="Roboto Mono Medium"/>
                <a:ea typeface="Roboto Mono Medium"/>
                <a:cs typeface="Roboto Mono Medium"/>
                <a:sym typeface="Roboto Mono Medium"/>
              </a:rPr>
              <a:t>nnx.State</a:t>
            </a:r>
            <a:r>
              <a:rPr lang="en" sz="1300"/>
              <a:t> Pytree – this is the data we want to save. Third, call the manager's </a:t>
            </a:r>
            <a:r>
              <a:rPr lang="en" sz="1300">
                <a:latin typeface="Roboto Mono Medium"/>
                <a:ea typeface="Roboto Mono Medium"/>
                <a:cs typeface="Roboto Mono Medium"/>
                <a:sym typeface="Roboto Mono Medium"/>
              </a:rPr>
              <a:t>save</a:t>
            </a:r>
            <a:r>
              <a:rPr lang="en" sz="1300"/>
              <a:t> method, providing the current training step and the state Pytree wrapped in a standard Orbax argument structure. Finally, if your saving might be happening in the background, make sure to wait for it to complete when necessary.</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 Id="rId3" Type="http://schemas.openxmlformats.org/officeDocument/2006/relationships/hyperlink" Target="https://orbax.readthedocs.io" TargetMode="External"/><Relationship Id="rId4" Type="http://schemas.openxmlformats.org/officeDocument/2006/relationships/hyperlink" Target="https://jax.dev" TargetMode="External"/><Relationship Id="rId5" Type="http://schemas.openxmlformats.org/officeDocument/2006/relationships/hyperlink" Target="https://jaxstack.ai" TargetMode="External"/><Relationship Id="rId6" Type="http://schemas.openxmlformats.org/officeDocument/2006/relationships/image" Target="../media/image14.png"/><Relationship Id="rId7"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4" name="Shape 954"/>
        <p:cNvGrpSpPr/>
        <p:nvPr/>
      </p:nvGrpSpPr>
      <p:grpSpPr>
        <a:xfrm>
          <a:off x="0" y="0"/>
          <a:ext cx="0" cy="0"/>
          <a:chOff x="0" y="0"/>
          <a:chExt cx="0" cy="0"/>
        </a:xfrm>
      </p:grpSpPr>
      <p:sp>
        <p:nvSpPr>
          <p:cNvPr id="955" name="Google Shape;955;p97"/>
          <p:cNvSpPr txBox="1"/>
          <p:nvPr/>
        </p:nvSpPr>
        <p:spPr>
          <a:xfrm>
            <a:off x="375525" y="704525"/>
            <a:ext cx="83526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'model' is an initialized nnx.Module instance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e.g., model = SimpleLinear(din=10, dout=5, rngs=nnx.Rngs(0))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ckpt_dir </a:t>
            </a:r>
            <a:r>
              <a:rPr lang="en" sz="1200">
                <a:solidFill>
                  <a:srgbClr val="4DD0E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'/tmp/my_nnx_checkpoints'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Instantiate CheckpointManager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ocp.CheckpointManagerOptions(</a:t>
            </a:r>
            <a:r>
              <a:rPr lang="en" sz="1200">
                <a:solidFill>
                  <a:srgbClr val="FBC02D"/>
                </a:solidFill>
                <a:latin typeface="Roboto Mono"/>
                <a:ea typeface="Roboto Mono"/>
                <a:cs typeface="Roboto Mono"/>
                <a:sym typeface="Roboto Mono"/>
              </a:rPr>
              <a:t>max_to_keep</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 </a:t>
            </a:r>
            <a:r>
              <a:rPr lang="en" sz="1200">
                <a:solidFill>
                  <a:srgbClr val="FBC02D"/>
                </a:solidFill>
                <a:latin typeface="Roboto Mono"/>
                <a:ea typeface="Roboto Mono"/>
                <a:cs typeface="Roboto Mono"/>
                <a:sym typeface="Roboto Mono"/>
              </a:rPr>
              <a:t>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options)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Split the model to get the state 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_graphdef, state_to_save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Alternatively: state_to_save = nnx.state(model)</a:t>
            </a:r>
            <a:endParaRPr sz="1200">
              <a:solidFill>
                <a:srgbClr val="FF9492"/>
              </a:solidFill>
              <a:latin typeface="Roboto Mono"/>
              <a:ea typeface="Roboto Mono"/>
              <a:cs typeface="Roboto Mono"/>
              <a:sym typeface="Roboto Mono"/>
            </a:endParaRPr>
          </a:p>
        </p:txBody>
      </p:sp>
      <p:sp>
        <p:nvSpPr>
          <p:cNvPr id="956" name="Google Shape;956;p97"/>
          <p:cNvSpPr txBox="1"/>
          <p:nvPr>
            <p:ph idx="4294967295" type="title"/>
          </p:nvPr>
        </p:nvSpPr>
        <p:spPr>
          <a:xfrm>
            <a:off x="344500" y="35775"/>
            <a:ext cx="7655100" cy="52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2"/>
                </a:solidFill>
              </a:rPr>
              <a:t>Basic Checkpointing: Saving nnx.State Code Example (1/2)</a:t>
            </a:r>
            <a:endParaRPr sz="2200">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0" name="Shape 960"/>
        <p:cNvGrpSpPr/>
        <p:nvPr/>
      </p:nvGrpSpPr>
      <p:grpSpPr>
        <a:xfrm>
          <a:off x="0" y="0"/>
          <a:ext cx="0" cy="0"/>
          <a:chOff x="0" y="0"/>
          <a:chExt cx="0" cy="0"/>
        </a:xfrm>
      </p:grpSpPr>
      <p:sp>
        <p:nvSpPr>
          <p:cNvPr id="961" name="Google Shape;961;p98"/>
          <p:cNvSpPr txBox="1"/>
          <p:nvPr/>
        </p:nvSpPr>
        <p:spPr>
          <a:xfrm>
            <a:off x="375525" y="9331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(Continuing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3. Save the state at a specific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step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mngr.save(step,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ocp.args.StandardSave(state_to_save))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mngr.wait_until_finished() </a:t>
            </a:r>
            <a:r>
              <a:rPr lang="en" sz="1200">
                <a:solidFill>
                  <a:srgbClr val="F06292"/>
                </a:solidFill>
                <a:latin typeface="Roboto Mono"/>
                <a:ea typeface="Roboto Mono"/>
                <a:cs typeface="Roboto Mono"/>
                <a:sym typeface="Roboto Mono"/>
              </a:rPr>
              <a:t># Ensure save completes if async</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"Checkpoint saved for 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step</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mngr.close() </a:t>
            </a:r>
            <a:r>
              <a:rPr lang="en" sz="1200">
                <a:solidFill>
                  <a:srgbClr val="F06292"/>
                </a:solidFill>
                <a:latin typeface="Roboto Mono"/>
                <a:ea typeface="Roboto Mono"/>
                <a:cs typeface="Roboto Mono"/>
                <a:sym typeface="Roboto Mono"/>
              </a:rPr>
              <a:t># Clean up resources</a:t>
            </a:r>
            <a:endParaRPr sz="1200">
              <a:solidFill>
                <a:srgbClr val="FF9492"/>
              </a:solidFill>
              <a:latin typeface="Roboto Mono"/>
              <a:ea typeface="Roboto Mono"/>
              <a:cs typeface="Roboto Mono"/>
              <a:sym typeface="Roboto Mono"/>
            </a:endParaRPr>
          </a:p>
        </p:txBody>
      </p:sp>
      <p:sp>
        <p:nvSpPr>
          <p:cNvPr id="962" name="Google Shape;962;p98"/>
          <p:cNvSpPr txBox="1"/>
          <p:nvPr>
            <p:ph idx="4294967295" type="title"/>
          </p:nvPr>
        </p:nvSpPr>
        <p:spPr>
          <a:xfrm>
            <a:off x="344500" y="35775"/>
            <a:ext cx="7655100" cy="52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2"/>
                </a:solidFill>
              </a:rPr>
              <a:t>Basic Checkpointing: Saving nnx.State Code Example (2/2)</a:t>
            </a:r>
            <a:endParaRPr sz="2200">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99"/>
          <p:cNvSpPr txBox="1"/>
          <p:nvPr>
            <p:ph idx="1" type="body"/>
          </p:nvPr>
        </p:nvSpPr>
        <p:spPr>
          <a:xfrm>
            <a:off x="344500" y="1038975"/>
            <a:ext cx="8540700" cy="3492900"/>
          </a:xfrm>
          <a:prstGeom prst="rect">
            <a:avLst/>
          </a:prstGeom>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AutoNum type="arabicPeriod"/>
            </a:pPr>
            <a:r>
              <a:rPr b="1" lang="en" sz="1600"/>
              <a:t>Create Abstract Model</a:t>
            </a:r>
            <a:r>
              <a:rPr lang="en" sz="1600"/>
              <a:t>: Instantiate model using </a:t>
            </a:r>
            <a:r>
              <a:rPr lang="en" sz="1600">
                <a:latin typeface="Roboto Mono Medium"/>
                <a:ea typeface="Roboto Mono Medium"/>
                <a:cs typeface="Roboto Mono Medium"/>
                <a:sym typeface="Roboto Mono Medium"/>
              </a:rPr>
              <a:t>nnx.eval_shape</a:t>
            </a:r>
            <a:r>
              <a:rPr lang="en" sz="1600"/>
              <a:t>. Replaces arrays with ShapeDtypeStruct (structure without data/memory). Crucial step!</a:t>
            </a:r>
            <a:endParaRPr sz="1600"/>
          </a:p>
          <a:p>
            <a:pPr indent="-330200" lvl="0" marL="457200" rtl="0" algn="l">
              <a:lnSpc>
                <a:spcPct val="115000"/>
              </a:lnSpc>
              <a:spcBef>
                <a:spcPts val="1000"/>
              </a:spcBef>
              <a:spcAft>
                <a:spcPts val="0"/>
              </a:spcAft>
              <a:buSzPts val="1600"/>
              <a:buAutoNum type="arabicPeriod"/>
            </a:pPr>
            <a:r>
              <a:rPr b="1" lang="en" sz="1600"/>
              <a:t>Split Abstract Model</a:t>
            </a:r>
            <a:r>
              <a:rPr lang="en" sz="1600"/>
              <a:t>: Get </a:t>
            </a:r>
            <a:r>
              <a:rPr lang="en" sz="1600">
                <a:latin typeface="Roboto Mono Medium"/>
                <a:ea typeface="Roboto Mono Medium"/>
                <a:cs typeface="Roboto Mono Medium"/>
                <a:sym typeface="Roboto Mono Medium"/>
              </a:rPr>
              <a:t>graphdef</a:t>
            </a:r>
            <a:r>
              <a:rPr lang="en" sz="1600"/>
              <a:t> and </a:t>
            </a:r>
            <a:r>
              <a:rPr lang="en" sz="1600">
                <a:latin typeface="Roboto Mono Medium"/>
                <a:ea typeface="Roboto Mono Medium"/>
                <a:cs typeface="Roboto Mono Medium"/>
                <a:sym typeface="Roboto Mono Medium"/>
              </a:rPr>
              <a:t>abstract_state</a:t>
            </a:r>
            <a:r>
              <a:rPr lang="en" sz="1600"/>
              <a:t> from the abstract model via </a:t>
            </a:r>
            <a:r>
              <a:rPr lang="en" sz="1600">
                <a:latin typeface="Roboto Mono Medium"/>
                <a:ea typeface="Roboto Mono Medium"/>
                <a:cs typeface="Roboto Mono Medium"/>
                <a:sym typeface="Roboto Mono Medium"/>
              </a:rPr>
              <a:t>nnx.split</a:t>
            </a:r>
            <a:r>
              <a:rPr lang="en" sz="1600"/>
              <a:t>. </a:t>
            </a:r>
            <a:r>
              <a:rPr lang="en" sz="1600">
                <a:latin typeface="Roboto Mono Medium"/>
                <a:ea typeface="Roboto Mono Medium"/>
                <a:cs typeface="Roboto Mono Medium"/>
                <a:sym typeface="Roboto Mono Medium"/>
              </a:rPr>
              <a:t>abstract_state</a:t>
            </a:r>
            <a:r>
              <a:rPr lang="en" sz="1600"/>
              <a:t> acts as a template for Orbax.</a:t>
            </a:r>
            <a:endParaRPr sz="1600"/>
          </a:p>
          <a:p>
            <a:pPr indent="-330200" lvl="0" marL="457200" rtl="0" algn="l">
              <a:lnSpc>
                <a:spcPct val="115000"/>
              </a:lnSpc>
              <a:spcBef>
                <a:spcPts val="1000"/>
              </a:spcBef>
              <a:spcAft>
                <a:spcPts val="0"/>
              </a:spcAft>
              <a:buSzPts val="1600"/>
              <a:buAutoNum type="arabicPeriod"/>
            </a:pPr>
            <a:r>
              <a:rPr b="1" lang="en" sz="1600"/>
              <a:t>Instantiate </a:t>
            </a:r>
            <a:r>
              <a:rPr lang="en" sz="1600">
                <a:latin typeface="Roboto Mono Medium"/>
                <a:ea typeface="Roboto Mono Medium"/>
                <a:cs typeface="Roboto Mono Medium"/>
                <a:sym typeface="Roboto Mono Medium"/>
              </a:rPr>
              <a:t>CheckpointManager</a:t>
            </a:r>
            <a:r>
              <a:rPr lang="en" sz="1600"/>
              <a:t>: Point to the checkpoint directory.</a:t>
            </a:r>
            <a:endParaRPr sz="1600"/>
          </a:p>
          <a:p>
            <a:pPr indent="-330200" lvl="0" marL="457200" rtl="0" algn="l">
              <a:lnSpc>
                <a:spcPct val="115000"/>
              </a:lnSpc>
              <a:spcBef>
                <a:spcPts val="1000"/>
              </a:spcBef>
              <a:spcAft>
                <a:spcPts val="0"/>
              </a:spcAft>
              <a:buSzPts val="1600"/>
              <a:buAutoNum type="arabicPeriod"/>
            </a:pPr>
            <a:r>
              <a:rPr b="1" lang="en" sz="1600"/>
              <a:t>Restore</a:t>
            </a:r>
            <a:r>
              <a:rPr lang="en" sz="1600"/>
              <a:t>: Call </a:t>
            </a:r>
            <a:r>
              <a:rPr lang="en" sz="1600">
                <a:latin typeface="Roboto Mono Medium"/>
                <a:ea typeface="Roboto Mono Medium"/>
                <a:cs typeface="Roboto Mono Medium"/>
                <a:sym typeface="Roboto Mono Medium"/>
              </a:rPr>
              <a:t>manager.restore(step, args=...)</a:t>
            </a:r>
            <a:r>
              <a:rPr lang="en" sz="1600"/>
              <a:t> providing the </a:t>
            </a:r>
            <a:r>
              <a:rPr lang="en" sz="1600">
                <a:latin typeface="Roboto Mono Medium"/>
                <a:ea typeface="Roboto Mono Medium"/>
                <a:cs typeface="Roboto Mono Medium"/>
                <a:sym typeface="Roboto Mono Medium"/>
              </a:rPr>
              <a:t>abstract_state</a:t>
            </a:r>
            <a:r>
              <a:rPr lang="en" sz="1600"/>
              <a:t> wrapped in </a:t>
            </a:r>
            <a:r>
              <a:rPr lang="en" sz="1600">
                <a:latin typeface="Roboto Mono Medium"/>
                <a:ea typeface="Roboto Mono Medium"/>
                <a:cs typeface="Roboto Mono Medium"/>
                <a:sym typeface="Roboto Mono Medium"/>
              </a:rPr>
              <a:t>ocp.args.StandardRestore(...)</a:t>
            </a:r>
            <a:r>
              <a:rPr lang="en" sz="1600"/>
              <a:t> or generated args.</a:t>
            </a:r>
            <a:endParaRPr sz="1600"/>
          </a:p>
          <a:p>
            <a:pPr indent="-330200" lvl="0" marL="457200" rtl="0" algn="l">
              <a:lnSpc>
                <a:spcPct val="115000"/>
              </a:lnSpc>
              <a:spcBef>
                <a:spcPts val="1000"/>
              </a:spcBef>
              <a:spcAft>
                <a:spcPts val="1000"/>
              </a:spcAft>
              <a:buSzPts val="1600"/>
              <a:buAutoNum type="arabicPeriod"/>
            </a:pPr>
            <a:r>
              <a:rPr b="1" lang="en" sz="1600"/>
              <a:t>Reconstruct/Update Model</a:t>
            </a:r>
            <a:r>
              <a:rPr lang="en" sz="1600"/>
              <a:t>: Use </a:t>
            </a:r>
            <a:r>
              <a:rPr lang="en" sz="1600">
                <a:latin typeface="Roboto Mono Medium"/>
                <a:ea typeface="Roboto Mono Medium"/>
                <a:cs typeface="Roboto Mono Medium"/>
                <a:sym typeface="Roboto Mono Medium"/>
              </a:rPr>
              <a:t>restored_state</a:t>
            </a:r>
            <a:r>
              <a:rPr lang="en" sz="1600"/>
              <a:t> with </a:t>
            </a:r>
            <a:r>
              <a:rPr lang="en" sz="1600">
                <a:latin typeface="Roboto Mono Medium"/>
                <a:ea typeface="Roboto Mono Medium"/>
                <a:cs typeface="Roboto Mono Medium"/>
                <a:sym typeface="Roboto Mono Medium"/>
              </a:rPr>
              <a:t>nnx.merge(graphdef, restored_state)</a:t>
            </a:r>
            <a:r>
              <a:rPr lang="en" sz="1600"/>
              <a:t> or </a:t>
            </a:r>
            <a:r>
              <a:rPr lang="en" sz="1600">
                <a:latin typeface="Roboto Mono Medium"/>
                <a:ea typeface="Roboto Mono Medium"/>
                <a:cs typeface="Roboto Mono Medium"/>
                <a:sym typeface="Roboto Mono Medium"/>
              </a:rPr>
              <a:t>nnx.update(existing_model, restored_state)</a:t>
            </a:r>
            <a:r>
              <a:rPr lang="en" sz="1600"/>
              <a:t>.</a:t>
            </a:r>
            <a:endParaRPr sz="1600"/>
          </a:p>
        </p:txBody>
      </p:sp>
      <p:sp>
        <p:nvSpPr>
          <p:cNvPr id="968" name="Google Shape;968;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Checkpointing: Restoring </a:t>
            </a:r>
            <a:r>
              <a:rPr lang="en">
                <a:latin typeface="Roboto Mono Medium"/>
                <a:ea typeface="Roboto Mono Medium"/>
                <a:cs typeface="Roboto Mono Medium"/>
                <a:sym typeface="Roboto Mono Medium"/>
              </a:rPr>
              <a:t>nnx.State</a:t>
            </a:r>
            <a:r>
              <a:rPr lang="en"/>
              <a:t> Workflow</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2" name="Shape 972"/>
        <p:cNvGrpSpPr/>
        <p:nvPr/>
      </p:nvGrpSpPr>
      <p:grpSpPr>
        <a:xfrm>
          <a:off x="0" y="0"/>
          <a:ext cx="0" cy="0"/>
          <a:chOff x="0" y="0"/>
          <a:chExt cx="0" cy="0"/>
        </a:xfrm>
      </p:grpSpPr>
      <p:sp>
        <p:nvSpPr>
          <p:cNvPr id="973" name="Google Shape;973;p100"/>
          <p:cNvSpPr txBox="1"/>
          <p:nvPr/>
        </p:nvSpPr>
        <p:spPr>
          <a:xfrm>
            <a:off x="375525" y="8569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SimpleLinear class and ckpt_dir from saving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 </a:t>
            </a:r>
            <a:r>
              <a:rPr lang="en" sz="1200">
                <a:solidFill>
                  <a:srgbClr val="F06292"/>
                </a:solidFill>
                <a:latin typeface="Roboto Mono"/>
                <a:ea typeface="Roboto Mono"/>
                <a:cs typeface="Roboto Mono"/>
                <a:sym typeface="Roboto Mono"/>
              </a:rPr>
              <a:t># Re-open manager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Create abstract model using nnx.eval_shape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create_abstract_model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Use dummy RNG key/inputs for abstract creation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SimpleLinear(</a:t>
            </a:r>
            <a:r>
              <a:rPr lang="en" sz="1200">
                <a:solidFill>
                  <a:srgbClr val="FBC02D"/>
                </a:solidFill>
                <a:latin typeface="Roboto Mono"/>
                <a:ea typeface="Roboto Mono"/>
                <a:cs typeface="Roboto Mono"/>
                <a:sym typeface="Roboto Mono"/>
              </a:rPr>
              <a:t>din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dout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nnx.Rngs(</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abstract_model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nnx.eval_shape(create_abstract_model)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Split abstract model to get abstract state structure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graphdef, abstract_state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abstract_state now contains ShapeDtypeStruct leaves</a:t>
            </a:r>
            <a:endParaRPr sz="1200">
              <a:solidFill>
                <a:srgbClr val="FF9492"/>
              </a:solidFill>
              <a:latin typeface="Roboto Mono"/>
              <a:ea typeface="Roboto Mono"/>
              <a:cs typeface="Roboto Mono"/>
              <a:sym typeface="Roboto Mono"/>
            </a:endParaRPr>
          </a:p>
        </p:txBody>
      </p:sp>
      <p:sp>
        <p:nvSpPr>
          <p:cNvPr id="974" name="Google Shape;974;p100"/>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Checkpointing: Restoring Code Example (1/2)</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8" name="Shape 978"/>
        <p:cNvGrpSpPr/>
        <p:nvPr/>
      </p:nvGrpSpPr>
      <p:grpSpPr>
        <a:xfrm>
          <a:off x="0" y="0"/>
          <a:ext cx="0" cy="0"/>
          <a:chOff x="0" y="0"/>
          <a:chExt cx="0" cy="0"/>
        </a:xfrm>
      </p:grpSpPr>
      <p:sp>
        <p:nvSpPr>
          <p:cNvPr id="979" name="Google Shape;979;p101"/>
          <p:cNvSpPr txBox="1"/>
          <p:nvPr/>
        </p:nvSpPr>
        <p:spPr>
          <a:xfrm>
            <a:off x="375525" y="7045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(Continuing from previous slide)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3. Restore the state for the latest step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step_to_restore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mngr.latest_step()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if</a:t>
            </a:r>
            <a:r>
              <a:rPr lang="en" sz="1100">
                <a:solidFill>
                  <a:srgbClr val="ECEFF1"/>
                </a:solidFill>
                <a:latin typeface="Roboto Mono"/>
                <a:ea typeface="Roboto Mono"/>
                <a:cs typeface="Roboto Mono"/>
                <a:sym typeface="Roboto Mono"/>
              </a:rPr>
              <a:t> step_to_restore </a:t>
            </a:r>
            <a:r>
              <a:rPr lang="en" sz="1100">
                <a:solidFill>
                  <a:srgbClr val="4DD0E1"/>
                </a:solidFill>
                <a:latin typeface="Roboto Mono"/>
                <a:ea typeface="Roboto Mono"/>
                <a:cs typeface="Roboto Mono"/>
                <a:sym typeface="Roboto Mono"/>
              </a:rPr>
              <a:t>is not</a:t>
            </a:r>
            <a:r>
              <a:rPr lang="en" sz="1100">
                <a:solidFill>
                  <a:srgbClr val="FBC02D"/>
                </a:solidFill>
                <a:latin typeface="Roboto Mono"/>
                <a:ea typeface="Roboto Mono"/>
                <a:cs typeface="Roboto Mono"/>
                <a:sym typeface="Roboto Mono"/>
              </a:rPr>
              <a:t> None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restored_state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mngr.restore(step_to_restore,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BC02D"/>
                </a:solidFill>
                <a:latin typeface="Roboto Mono"/>
                <a:ea typeface="Roboto Mono"/>
                <a:cs typeface="Roboto Mono"/>
                <a:sym typeface="Roboto Mono"/>
              </a:rPr>
              <a:t>        args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ocp.args.StandardRestore(abstract_state))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4. Reconstruct the model using graphdef and restored 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restored_model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nnx.merge(graphdef, restored_state)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print(</a:t>
            </a:r>
            <a:r>
              <a:rPr lang="en" sz="1100">
                <a:solidFill>
                  <a:srgbClr val="4DD0E1"/>
                </a:solidFill>
                <a:latin typeface="Roboto Mono"/>
                <a:ea typeface="Roboto Mono"/>
                <a:cs typeface="Roboto Mono"/>
                <a:sym typeface="Roboto Mono"/>
              </a:rPr>
              <a:t>f</a:t>
            </a:r>
            <a:r>
              <a:rPr lang="en" sz="1100">
                <a:solidFill>
                  <a:srgbClr val="9CCC65"/>
                </a:solidFill>
                <a:latin typeface="Roboto Mono"/>
                <a:ea typeface="Roboto Mono"/>
                <a:cs typeface="Roboto Mono"/>
                <a:sym typeface="Roboto Mono"/>
              </a:rPr>
              <a:t>"Model restored from step </a:t>
            </a:r>
            <a:r>
              <a:rPr lang="en" sz="1100">
                <a:solidFill>
                  <a:srgbClr val="FBC02D"/>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step_to_restore</a:t>
            </a:r>
            <a:r>
              <a:rPr lang="en" sz="1100">
                <a:solidFill>
                  <a:srgbClr val="FBC02D"/>
                </a:solidFill>
                <a:latin typeface="Roboto Mono"/>
                <a:ea typeface="Roboto Mono"/>
                <a:cs typeface="Roboto Mono"/>
                <a:sym typeface="Roboto Mono"/>
              </a:rPr>
              <a:t>}</a:t>
            </a:r>
            <a:r>
              <a:rPr lang="en" sz="1100">
                <a:solidFill>
                  <a:srgbClr val="9CCC65"/>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Now 'restored_model' is ready to use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print(restored_model.bias.value) # Can check values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else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print(</a:t>
            </a:r>
            <a:r>
              <a:rPr lang="en" sz="1100">
                <a:solidFill>
                  <a:srgbClr val="9CCC65"/>
                </a:solidFill>
                <a:latin typeface="Roboto Mono"/>
                <a:ea typeface="Roboto Mono"/>
                <a:cs typeface="Roboto Mono"/>
                <a:sym typeface="Roboto Mono"/>
              </a:rPr>
              <a:t>"No checkpoint found."</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mngr.close()</a:t>
            </a:r>
            <a:endParaRPr sz="1100">
              <a:solidFill>
                <a:srgbClr val="FF9492"/>
              </a:solidFill>
              <a:latin typeface="Roboto Mono"/>
              <a:ea typeface="Roboto Mono"/>
              <a:cs typeface="Roboto Mono"/>
              <a:sym typeface="Roboto Mono"/>
            </a:endParaRPr>
          </a:p>
        </p:txBody>
      </p:sp>
      <p:sp>
        <p:nvSpPr>
          <p:cNvPr id="980" name="Google Shape;980;p101"/>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Checkpointing: Restoring Code Example (2/2)</a:t>
            </a:r>
            <a:endParaRPr>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 name="Shape 984"/>
        <p:cNvGrpSpPr/>
        <p:nvPr/>
      </p:nvGrpSpPr>
      <p:grpSpPr>
        <a:xfrm>
          <a:off x="0" y="0"/>
          <a:ext cx="0" cy="0"/>
          <a:chOff x="0" y="0"/>
          <a:chExt cx="0" cy="0"/>
        </a:xfrm>
      </p:grpSpPr>
      <p:sp>
        <p:nvSpPr>
          <p:cNvPr id="985" name="Google Shape;985;p102"/>
          <p:cNvSpPr txBox="1"/>
          <p:nvPr>
            <p:ph idx="1" type="body"/>
          </p:nvPr>
        </p:nvSpPr>
        <p:spPr>
          <a:xfrm>
            <a:off x="344500" y="1038975"/>
            <a:ext cx="69888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Training involves model parameters and optimizer state (e.g., momentum).</a:t>
            </a:r>
            <a:endParaRPr sz="1800"/>
          </a:p>
          <a:p>
            <a:pPr indent="-342900" lvl="0" marL="457200" rtl="0" algn="l">
              <a:lnSpc>
                <a:spcPct val="115000"/>
              </a:lnSpc>
              <a:spcBef>
                <a:spcPts val="1000"/>
              </a:spcBef>
              <a:spcAft>
                <a:spcPts val="0"/>
              </a:spcAft>
              <a:buSzPts val="1800"/>
              <a:buChar char="●"/>
            </a:pPr>
            <a:r>
              <a:rPr lang="en" sz="1800"/>
              <a:t>Flax NNX provides </a:t>
            </a:r>
            <a:r>
              <a:rPr lang="en" sz="1800">
                <a:latin typeface="Roboto Mono Medium"/>
                <a:ea typeface="Roboto Mono Medium"/>
                <a:cs typeface="Roboto Mono Medium"/>
                <a:sym typeface="Roboto Mono Medium"/>
              </a:rPr>
              <a:t>nnx.Optimizer</a:t>
            </a:r>
            <a:r>
              <a:rPr lang="en" sz="1800"/>
              <a:t>, which wraps a model and an Optax optimizer (</a:t>
            </a:r>
            <a:r>
              <a:rPr lang="en" sz="1800">
                <a:latin typeface="Roboto Mono Medium"/>
                <a:ea typeface="Roboto Mono Medium"/>
                <a:cs typeface="Roboto Mono Medium"/>
                <a:sym typeface="Roboto Mono Medium"/>
              </a:rPr>
              <a:t>optax.GradientTransformation</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nnx.Optimizer</a:t>
            </a:r>
            <a:r>
              <a:rPr lang="en" sz="1800"/>
              <a:t> itself is an NNX structure holding its state (Optax state, step count) as </a:t>
            </a:r>
            <a:r>
              <a:rPr lang="en" sz="1800">
                <a:latin typeface="Roboto Mono Medium"/>
                <a:ea typeface="Roboto Mono Medium"/>
                <a:cs typeface="Roboto Mono Medium"/>
                <a:sym typeface="Roboto Mono Medium"/>
              </a:rPr>
              <a:t>nnx.Variables</a:t>
            </a:r>
            <a:r>
              <a:rPr lang="en" sz="1800"/>
              <a:t>.</a:t>
            </a:r>
            <a:endParaRPr sz="1800"/>
          </a:p>
          <a:p>
            <a:pPr indent="-342900" lvl="0" marL="457200" rtl="0" algn="l">
              <a:lnSpc>
                <a:spcPct val="115000"/>
              </a:lnSpc>
              <a:spcBef>
                <a:spcPts val="1000"/>
              </a:spcBef>
              <a:spcAft>
                <a:spcPts val="0"/>
              </a:spcAft>
              <a:buSzPts val="1800"/>
              <a:buChar char="●"/>
            </a:pPr>
            <a:r>
              <a:rPr lang="en" sz="1800"/>
              <a:t>Can extract optimizer state using </a:t>
            </a:r>
            <a:r>
              <a:rPr lang="en" sz="1800">
                <a:latin typeface="Roboto Mono Medium"/>
                <a:ea typeface="Roboto Mono Medium"/>
                <a:cs typeface="Roboto Mono Medium"/>
                <a:sym typeface="Roboto Mono Medium"/>
              </a:rPr>
              <a:t>nnx.state(optimizer)</a:t>
            </a:r>
            <a:r>
              <a:rPr lang="en" sz="1800"/>
              <a:t>.</a:t>
            </a:r>
            <a:endParaRPr sz="1800"/>
          </a:p>
          <a:p>
            <a:pPr indent="-342900" lvl="0" marL="457200" rtl="0" algn="l">
              <a:lnSpc>
                <a:spcPct val="115000"/>
              </a:lnSpc>
              <a:spcBef>
                <a:spcPts val="1000"/>
              </a:spcBef>
              <a:spcAft>
                <a:spcPts val="1000"/>
              </a:spcAft>
              <a:buSzPts val="1800"/>
              <a:buChar char="●"/>
            </a:pPr>
            <a:r>
              <a:rPr lang="en" sz="1800"/>
              <a:t>Typically save model params and optimizer state together in one step.</a:t>
            </a:r>
            <a:endParaRPr sz="1800"/>
          </a:p>
        </p:txBody>
      </p:sp>
      <p:sp>
        <p:nvSpPr>
          <p:cNvPr id="986" name="Google Shape;986;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Checkpointing Optimizer State</a:t>
            </a:r>
            <a:endParaRPr/>
          </a:p>
        </p:txBody>
      </p:sp>
      <p:pic>
        <p:nvPicPr>
          <p:cNvPr id="987" name="Google Shape;987;p102"/>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1" name="Shape 991"/>
        <p:cNvGrpSpPr/>
        <p:nvPr/>
      </p:nvGrpSpPr>
      <p:grpSpPr>
        <a:xfrm>
          <a:off x="0" y="0"/>
          <a:ext cx="0" cy="0"/>
          <a:chOff x="0" y="0"/>
          <a:chExt cx="0" cy="0"/>
        </a:xfrm>
      </p:grpSpPr>
      <p:sp>
        <p:nvSpPr>
          <p:cNvPr id="992" name="Google Shape;992;p103"/>
          <p:cNvSpPr txBox="1"/>
          <p:nvPr>
            <p:ph idx="1" type="body"/>
          </p:nvPr>
        </p:nvSpPr>
        <p:spPr>
          <a:xfrm>
            <a:off x="344500" y="1648575"/>
            <a:ext cx="7038000" cy="2439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Use </a:t>
            </a:r>
            <a:r>
              <a:rPr lang="en" sz="1800">
                <a:latin typeface="Roboto Mono Medium"/>
                <a:ea typeface="Roboto Mono Medium"/>
                <a:cs typeface="Roboto Mono Medium"/>
                <a:sym typeface="Roboto Mono Medium"/>
              </a:rPr>
              <a:t>ocp.args.Composite</a:t>
            </a:r>
            <a:r>
              <a:rPr lang="en" sz="1800"/>
              <a:t> to save multiple named items in one checkpoint step.</a:t>
            </a:r>
            <a:endParaRPr sz="1800"/>
          </a:p>
          <a:p>
            <a:pPr indent="-342900" lvl="0" marL="457200" rtl="0" algn="l">
              <a:lnSpc>
                <a:spcPct val="115000"/>
              </a:lnSpc>
              <a:spcBef>
                <a:spcPts val="1000"/>
              </a:spcBef>
              <a:spcAft>
                <a:spcPts val="0"/>
              </a:spcAft>
              <a:buSzPts val="1800"/>
              <a:buChar char="●"/>
            </a:pPr>
            <a:r>
              <a:rPr lang="en" sz="1800"/>
              <a:t>Extract model parameters (e.g., using </a:t>
            </a:r>
            <a:r>
              <a:rPr lang="en" sz="1800">
                <a:latin typeface="Roboto Mono Medium"/>
                <a:ea typeface="Roboto Mono Medium"/>
                <a:cs typeface="Roboto Mono Medium"/>
                <a:sym typeface="Roboto Mono Medium"/>
              </a:rPr>
              <a:t>nnx.split(model, nnx.Param)</a:t>
            </a:r>
            <a:r>
              <a:rPr lang="en" sz="1800"/>
              <a:t>).</a:t>
            </a:r>
            <a:endParaRPr sz="1800"/>
          </a:p>
          <a:p>
            <a:pPr indent="-342900" lvl="0" marL="457200" rtl="0" algn="l">
              <a:lnSpc>
                <a:spcPct val="115000"/>
              </a:lnSpc>
              <a:spcBef>
                <a:spcPts val="1000"/>
              </a:spcBef>
              <a:spcAft>
                <a:spcPts val="0"/>
              </a:spcAft>
              <a:buSzPts val="1800"/>
              <a:buChar char="●"/>
            </a:pPr>
            <a:r>
              <a:rPr lang="en" sz="1800"/>
              <a:t>Extract optimizer state (</a:t>
            </a:r>
            <a:r>
              <a:rPr lang="en" sz="1800">
                <a:latin typeface="Roboto Mono Medium"/>
                <a:ea typeface="Roboto Mono Medium"/>
                <a:cs typeface="Roboto Mono Medium"/>
                <a:sym typeface="Roboto Mono Medium"/>
              </a:rPr>
              <a:t>nnx.state(optimizer)</a:t>
            </a:r>
            <a:r>
              <a:rPr lang="en" sz="1800"/>
              <a:t>).</a:t>
            </a:r>
            <a:endParaRPr sz="1800"/>
          </a:p>
          <a:p>
            <a:pPr indent="-342900" lvl="0" marL="457200" rtl="0" algn="l">
              <a:lnSpc>
                <a:spcPct val="115000"/>
              </a:lnSpc>
              <a:spcBef>
                <a:spcPts val="1000"/>
              </a:spcBef>
              <a:spcAft>
                <a:spcPts val="1000"/>
              </a:spcAft>
              <a:buSzPts val="1800"/>
              <a:buChar char="●"/>
            </a:pPr>
            <a:r>
              <a:rPr lang="en" sz="1800"/>
              <a:t>Pass both to </a:t>
            </a:r>
            <a:r>
              <a:rPr lang="en" sz="1800">
                <a:latin typeface="Roboto Mono Medium"/>
                <a:ea typeface="Roboto Mono Medium"/>
                <a:cs typeface="Roboto Mono Medium"/>
                <a:sym typeface="Roboto Mono Medium"/>
              </a:rPr>
              <a:t>manager.save</a:t>
            </a:r>
            <a:r>
              <a:rPr lang="en" sz="1800"/>
              <a:t> within </a:t>
            </a:r>
            <a:r>
              <a:rPr lang="en" sz="1800">
                <a:latin typeface="Roboto Mono Medium"/>
                <a:ea typeface="Roboto Mono Medium"/>
                <a:cs typeface="Roboto Mono Medium"/>
                <a:sym typeface="Roboto Mono Medium"/>
              </a:rPr>
              <a:t>ocp.args.Composite</a:t>
            </a:r>
            <a:r>
              <a:rPr lang="en" sz="1800"/>
              <a:t>.</a:t>
            </a:r>
            <a:endParaRPr sz="1800"/>
          </a:p>
        </p:txBody>
      </p:sp>
      <p:sp>
        <p:nvSpPr>
          <p:cNvPr id="993" name="Google Shape;993;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Saving Model &amp; Optimizer State</a:t>
            </a:r>
            <a:endParaRPr/>
          </a:p>
        </p:txBody>
      </p:sp>
      <p:pic>
        <p:nvPicPr>
          <p:cNvPr id="994" name="Google Shape;994;p103"/>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8" name="Shape 998"/>
        <p:cNvGrpSpPr/>
        <p:nvPr/>
      </p:nvGrpSpPr>
      <p:grpSpPr>
        <a:xfrm>
          <a:off x="0" y="0"/>
          <a:ext cx="0" cy="0"/>
          <a:chOff x="0" y="0"/>
          <a:chExt cx="0" cy="0"/>
        </a:xfrm>
      </p:grpSpPr>
      <p:sp>
        <p:nvSpPr>
          <p:cNvPr id="999" name="Google Shape;999;p104"/>
          <p:cNvSpPr txBox="1"/>
          <p:nvPr/>
        </p:nvSpPr>
        <p:spPr>
          <a:xfrm>
            <a:off x="375525" y="10855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'model' is initialized, tx is an Optax transformer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optimizer = nnx.Optimizer(model, tx)</a:t>
            </a:r>
            <a:r>
              <a:rPr lang="en" sz="1200">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(Simulate some training steps on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ckpt_dir_comp </a:t>
            </a:r>
            <a:r>
              <a:rPr lang="en" sz="1200">
                <a:solidFill>
                  <a:srgbClr val="4DD0E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'/tmp/</a:t>
            </a:r>
            <a:r>
              <a:rPr lang="en" sz="1200">
                <a:solidFill>
                  <a:srgbClr val="9CCC65"/>
                </a:solidFill>
                <a:latin typeface="Roboto Mono"/>
                <a:ea typeface="Roboto Mono"/>
                <a:cs typeface="Roboto Mono"/>
                <a:sym typeface="Roboto Mono"/>
              </a:rPr>
              <a:t>my_nnx_composite_checkpoints'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ocp.CheckpointManager(ckpt_dir_comp,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ocp.CheckpointManagerOptions(</a:t>
            </a:r>
            <a:r>
              <a:rPr lang="en" sz="1200">
                <a:solidFill>
                  <a:srgbClr val="FBC02D"/>
                </a:solidFill>
                <a:latin typeface="Roboto Mono"/>
                <a:ea typeface="Roboto Mono"/>
                <a:cs typeface="Roboto Mono"/>
                <a:sym typeface="Roboto Mono"/>
              </a:rPr>
              <a:t>max_to_keep</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Extract states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_graphdef, params_state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nnx.split(optimizer.model,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optimizer_state_tree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nnx.state(optimizer)</a:t>
            </a:r>
            <a:endParaRPr sz="1200">
              <a:solidFill>
                <a:srgbClr val="FF9492"/>
              </a:solidFill>
              <a:latin typeface="Roboto Mono"/>
              <a:ea typeface="Roboto Mono"/>
              <a:cs typeface="Roboto Mono"/>
              <a:sym typeface="Roboto Mono"/>
            </a:endParaRPr>
          </a:p>
        </p:txBody>
      </p:sp>
      <p:sp>
        <p:nvSpPr>
          <p:cNvPr id="1000" name="Google Shape;1000;p104"/>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Saving Model &amp; Optimizer State (1/2)</a:t>
            </a:r>
            <a:endParaRPr>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4" name="Shape 1004"/>
        <p:cNvGrpSpPr/>
        <p:nvPr/>
      </p:nvGrpSpPr>
      <p:grpSpPr>
        <a:xfrm>
          <a:off x="0" y="0"/>
          <a:ext cx="0" cy="0"/>
          <a:chOff x="0" y="0"/>
          <a:chExt cx="0" cy="0"/>
        </a:xfrm>
      </p:grpSpPr>
      <p:sp>
        <p:nvSpPr>
          <p:cNvPr id="1005" name="Google Shape;1005;p105"/>
          <p:cNvSpPr txBox="1"/>
          <p:nvPr/>
        </p:nvSpPr>
        <p:spPr>
          <a:xfrm>
            <a:off x="375525" y="7045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(Continuing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step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optimizer.step.value </a:t>
            </a:r>
            <a:r>
              <a:rPr lang="en" sz="1200">
                <a:solidFill>
                  <a:srgbClr val="F06292"/>
                </a:solidFill>
                <a:latin typeface="Roboto Mono"/>
                <a:ea typeface="Roboto Mono"/>
                <a:cs typeface="Roboto Mono"/>
                <a:sym typeface="Roboto Mono"/>
              </a:rPr>
              <a:t># Get current step from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Save using Composite args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save_items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'params'</a:t>
            </a:r>
            <a:r>
              <a:rPr lang="en" sz="1200">
                <a:solidFill>
                  <a:srgbClr val="ECEFF1"/>
                </a:solidFill>
                <a:latin typeface="Roboto Mono"/>
                <a:ea typeface="Roboto Mono"/>
                <a:cs typeface="Roboto Mono"/>
                <a:sym typeface="Roboto Mono"/>
              </a:rPr>
              <a:t>: ocp.args.StandardSave(params_state),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'optimizer'</a:t>
            </a:r>
            <a:r>
              <a:rPr lang="en" sz="1200">
                <a:solidFill>
                  <a:srgbClr val="ECEFF1"/>
                </a:solidFill>
                <a:latin typeface="Roboto Mono"/>
                <a:ea typeface="Roboto Mono"/>
                <a:cs typeface="Roboto Mono"/>
                <a:sym typeface="Roboto Mono"/>
              </a:rPr>
              <a:t>: ocp.args.StandardSave(optimizer_state_tree)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Can generate args per item using orbax_utils too</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mngr_comp.save(step,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ocp.args.Composite(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save_items))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mngr_comp.wait_until_finished()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"Composite checkpoint saved for 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step</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mngr_comp.close()</a:t>
            </a:r>
            <a:endParaRPr sz="1200">
              <a:solidFill>
                <a:srgbClr val="FF9492"/>
              </a:solidFill>
              <a:latin typeface="Roboto Mono"/>
              <a:ea typeface="Roboto Mono"/>
              <a:cs typeface="Roboto Mono"/>
              <a:sym typeface="Roboto Mono"/>
            </a:endParaRPr>
          </a:p>
        </p:txBody>
      </p:sp>
      <p:sp>
        <p:nvSpPr>
          <p:cNvPr id="1006" name="Google Shape;1006;p105"/>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Saving Model &amp; Optimizer State (2/2)</a:t>
            </a:r>
            <a:endParaRPr>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 name="Shape 1010"/>
        <p:cNvGrpSpPr/>
        <p:nvPr/>
      </p:nvGrpSpPr>
      <p:grpSpPr>
        <a:xfrm>
          <a:off x="0" y="0"/>
          <a:ext cx="0" cy="0"/>
          <a:chOff x="0" y="0"/>
          <a:chExt cx="0" cy="0"/>
        </a:xfrm>
      </p:grpSpPr>
      <p:sp>
        <p:nvSpPr>
          <p:cNvPr id="1011" name="Google Shape;1011;p106"/>
          <p:cNvSpPr txBox="1"/>
          <p:nvPr>
            <p:ph idx="1" type="body"/>
          </p:nvPr>
        </p:nvSpPr>
        <p:spPr>
          <a:xfrm>
            <a:off x="344500" y="1496175"/>
            <a:ext cx="66297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Follows the same pattern: Abstract -&gt; Restore -&gt; Update.</a:t>
            </a:r>
            <a:endParaRPr sz="1800"/>
          </a:p>
          <a:p>
            <a:pPr indent="-342900" lvl="0" marL="457200" rtl="0" algn="l">
              <a:lnSpc>
                <a:spcPct val="115000"/>
              </a:lnSpc>
              <a:spcBef>
                <a:spcPts val="1000"/>
              </a:spcBef>
              <a:spcAft>
                <a:spcPts val="0"/>
              </a:spcAft>
              <a:buSzPts val="1800"/>
              <a:buChar char="●"/>
            </a:pPr>
            <a:r>
              <a:rPr lang="en" sz="1800"/>
              <a:t>Create abstract versions of both model and optimizer using </a:t>
            </a:r>
            <a:r>
              <a:rPr lang="en" sz="1800">
                <a:latin typeface="Roboto Mono Medium"/>
                <a:ea typeface="Roboto Mono Medium"/>
                <a:cs typeface="Roboto Mono Medium"/>
                <a:sym typeface="Roboto Mono Medium"/>
              </a:rPr>
              <a:t>nnx.eval_shape</a:t>
            </a:r>
            <a:r>
              <a:rPr lang="en" sz="1800"/>
              <a:t>.</a:t>
            </a:r>
            <a:endParaRPr sz="1800"/>
          </a:p>
          <a:p>
            <a:pPr indent="-342900" lvl="0" marL="457200" rtl="0" algn="l">
              <a:lnSpc>
                <a:spcPct val="115000"/>
              </a:lnSpc>
              <a:spcBef>
                <a:spcPts val="1000"/>
              </a:spcBef>
              <a:spcAft>
                <a:spcPts val="0"/>
              </a:spcAft>
              <a:buSzPts val="1800"/>
              <a:buChar char="●"/>
            </a:pPr>
            <a:r>
              <a:rPr lang="en" sz="1800"/>
              <a:t>Get abstract state templates for both parameter state and optimizer state.</a:t>
            </a:r>
            <a:endParaRPr sz="1800"/>
          </a:p>
          <a:p>
            <a:pPr indent="-342900" lvl="0" marL="457200" rtl="0" algn="l">
              <a:lnSpc>
                <a:spcPct val="115000"/>
              </a:lnSpc>
              <a:spcBef>
                <a:spcPts val="1000"/>
              </a:spcBef>
              <a:spcAft>
                <a:spcPts val="1000"/>
              </a:spcAft>
              <a:buSzPts val="1800"/>
              <a:buChar char="●"/>
            </a:pPr>
            <a:r>
              <a:rPr lang="en" sz="1800"/>
              <a:t>Use </a:t>
            </a:r>
            <a:r>
              <a:rPr lang="en" sz="1800">
                <a:latin typeface="Roboto Mono Medium"/>
                <a:ea typeface="Roboto Mono Medium"/>
                <a:cs typeface="Roboto Mono Medium"/>
                <a:sym typeface="Roboto Mono Medium"/>
              </a:rPr>
              <a:t>ocp.args.Composite</a:t>
            </a:r>
            <a:r>
              <a:rPr lang="en" sz="1800"/>
              <a:t> with </a:t>
            </a:r>
            <a:r>
              <a:rPr lang="en" sz="1800">
                <a:latin typeface="Roboto Mono Medium"/>
                <a:ea typeface="Roboto Mono Medium"/>
                <a:cs typeface="Roboto Mono Medium"/>
                <a:sym typeface="Roboto Mono Medium"/>
              </a:rPr>
              <a:t>ocp.args.StandardRestore</a:t>
            </a:r>
            <a:r>
              <a:rPr lang="en" sz="1800"/>
              <a:t> for restoring.</a:t>
            </a:r>
            <a:endParaRPr sz="1800"/>
          </a:p>
        </p:txBody>
      </p:sp>
      <p:sp>
        <p:nvSpPr>
          <p:cNvPr id="1012" name="Google Shape;1012;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Restoring Model &amp; Optimizer State</a:t>
            </a:r>
            <a:endParaRPr/>
          </a:p>
        </p:txBody>
      </p:sp>
      <p:pic>
        <p:nvPicPr>
          <p:cNvPr id="1013" name="Google Shape;1013;p106"/>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277775"/>
            <a:ext cx="7831200" cy="15147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800"/>
              <a:t>Checkpointing Flax NNX Models with Orbax</a:t>
            </a:r>
            <a:endParaRPr sz="48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Saving and Restoring Your JAX/NNX Training Progress</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17" name="Shape 1017"/>
        <p:cNvGrpSpPr/>
        <p:nvPr/>
      </p:nvGrpSpPr>
      <p:grpSpPr>
        <a:xfrm>
          <a:off x="0" y="0"/>
          <a:ext cx="0" cy="0"/>
          <a:chOff x="0" y="0"/>
          <a:chExt cx="0" cy="0"/>
        </a:xfrm>
      </p:grpSpPr>
      <p:sp>
        <p:nvSpPr>
          <p:cNvPr id="1018" name="Google Shape;1018;p107"/>
          <p:cNvSpPr txBox="1"/>
          <p:nvPr/>
        </p:nvSpPr>
        <p:spPr>
          <a:xfrm>
            <a:off x="375525" y="7045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ExampleModule class, ckpt_dir_comp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ocp.CheckpointManager(ckpt_dir_comp)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Create abstract model and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create_abstracts</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nnx.Rngs(</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a:t>
            </a:r>
            <a:r>
              <a:rPr lang="en" sz="1200">
                <a:solidFill>
                  <a:srgbClr val="4DD0E1"/>
                </a:solidFill>
                <a:latin typeface="Roboto Mono"/>
                <a:ea typeface="Roboto Mono"/>
                <a:cs typeface="Roboto Mono"/>
                <a:sym typeface="Roboto Mono"/>
              </a:rPr>
              <a:t>lambda</a:t>
            </a:r>
            <a:r>
              <a:rPr lang="en" sz="1200">
                <a:solidFill>
                  <a:srgbClr val="ECEFF1"/>
                </a:solidFill>
                <a:latin typeface="Roboto Mono"/>
                <a:ea typeface="Roboto Mono"/>
                <a:cs typeface="Roboto Mono"/>
                <a:sym typeface="Roboto Mono"/>
              </a:rPr>
              <a:t>: ExampleModule(</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abs_opt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a:t>
            </a:r>
            <a:r>
              <a:rPr lang="en" sz="1200">
                <a:solidFill>
                  <a:srgbClr val="4DD0E1"/>
                </a:solidFill>
                <a:latin typeface="Roboto Mono"/>
                <a:ea typeface="Roboto Mono"/>
                <a:cs typeface="Roboto Mono"/>
                <a:sym typeface="Roboto Mono"/>
              </a:rPr>
              <a:t>lambda</a:t>
            </a:r>
            <a:r>
              <a:rPr lang="en" sz="1200">
                <a:solidFill>
                  <a:srgbClr val="ECEFF1"/>
                </a:solidFill>
                <a:latin typeface="Roboto Mono"/>
                <a:ea typeface="Roboto Mono"/>
                <a:cs typeface="Roboto Mono"/>
                <a:sym typeface="Roboto Mono"/>
              </a:rPr>
              <a:t>: nnx.Optimizer(abs_model, optax.adam(</a:t>
            </a:r>
            <a:r>
              <a:rPr lang="en" sz="1200">
                <a:solidFill>
                  <a:srgbClr val="FBC02D"/>
                </a:solidFill>
                <a:latin typeface="Roboto Mono"/>
                <a:ea typeface="Roboto Mono"/>
                <a:cs typeface="Roboto Mono"/>
                <a:sym typeface="Roboto Mono"/>
              </a:rPr>
              <a:t>1e-3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abs_model, abs_opt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abs_model, abs_optimizer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create_abstracts()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Get abstract states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graphdef, abs_params_state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nnx.split(abs_model,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abs_optimizer_state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nnx.state(abs_optimizer)</a:t>
            </a:r>
            <a:endParaRPr sz="1200">
              <a:solidFill>
                <a:srgbClr val="FF9492"/>
              </a:solidFill>
              <a:latin typeface="Roboto Mono"/>
              <a:ea typeface="Roboto Mono"/>
              <a:cs typeface="Roboto Mono"/>
              <a:sym typeface="Roboto Mono"/>
            </a:endParaRPr>
          </a:p>
        </p:txBody>
      </p:sp>
      <p:sp>
        <p:nvSpPr>
          <p:cNvPr id="1019" name="Google Shape;1019;p107"/>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Restoring Model &amp; Optimizer State (1/2)</a:t>
            </a:r>
            <a:endParaRPr>
              <a:solidFill>
                <a:schemeClr val="l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23" name="Shape 1023"/>
        <p:cNvGrpSpPr/>
        <p:nvPr/>
      </p:nvGrpSpPr>
      <p:grpSpPr>
        <a:xfrm>
          <a:off x="0" y="0"/>
          <a:ext cx="0" cy="0"/>
          <a:chOff x="0" y="0"/>
          <a:chExt cx="0" cy="0"/>
        </a:xfrm>
      </p:grpSpPr>
      <p:sp>
        <p:nvSpPr>
          <p:cNvPr id="1024" name="Google Shape;1024;p108"/>
          <p:cNvSpPr txBox="1"/>
          <p:nvPr/>
        </p:nvSpPr>
        <p:spPr>
          <a:xfrm>
            <a:off x="375525" y="552125"/>
            <a:ext cx="8352600" cy="4417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(Continuing from previous slide)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step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mngr_comp.latest_step()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if</a:t>
            </a:r>
            <a:r>
              <a:rPr lang="en" sz="1100">
                <a:solidFill>
                  <a:srgbClr val="ECEFF1"/>
                </a:solidFill>
                <a:latin typeface="Roboto Mono"/>
                <a:ea typeface="Roboto Mono"/>
                <a:cs typeface="Roboto Mono"/>
                <a:sym typeface="Roboto Mono"/>
              </a:rPr>
              <a:t> step </a:t>
            </a:r>
            <a:r>
              <a:rPr lang="en" sz="1100">
                <a:solidFill>
                  <a:srgbClr val="4DD0E1"/>
                </a:solidFill>
                <a:latin typeface="Roboto Mono"/>
                <a:ea typeface="Roboto Mono"/>
                <a:cs typeface="Roboto Mono"/>
                <a:sym typeface="Roboto Mono"/>
              </a:rPr>
              <a:t>is not</a:t>
            </a:r>
            <a:r>
              <a:rPr lang="en" sz="1100">
                <a:solidFill>
                  <a:srgbClr val="FBC02D"/>
                </a:solidFill>
                <a:latin typeface="Roboto Mono"/>
                <a:ea typeface="Roboto Mono"/>
                <a:cs typeface="Roboto Mono"/>
                <a:sym typeface="Roboto Mono"/>
              </a:rPr>
              <a:t> None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a:t>
            </a:r>
            <a:r>
              <a:rPr lang="en" sz="1100">
                <a:solidFill>
                  <a:srgbClr val="ECEFF1"/>
                </a:solidFill>
                <a:latin typeface="Roboto Mono"/>
                <a:ea typeface="Roboto Mono"/>
                <a:cs typeface="Roboto Mono"/>
                <a:sym typeface="Roboto Mono"/>
              </a:rPr>
              <a:t>restore_targets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  </a:t>
            </a:r>
            <a:r>
              <a:rPr lang="en" sz="1100">
                <a:solidFill>
                  <a:srgbClr val="F06292"/>
                </a:solidFill>
                <a:latin typeface="Roboto Mono"/>
                <a:ea typeface="Roboto Mono"/>
                <a:cs typeface="Roboto Mono"/>
                <a:sym typeface="Roboto Mono"/>
              </a:rPr>
              <a:t># 3. Restore using Composite args</a:t>
            </a:r>
            <a:endParaRPr sz="11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'params'</a:t>
            </a:r>
            <a:r>
              <a:rPr lang="en" sz="1100">
                <a:solidFill>
                  <a:srgbClr val="ECEFF1"/>
                </a:solidFill>
                <a:latin typeface="Roboto Mono"/>
                <a:ea typeface="Roboto Mono"/>
                <a:cs typeface="Roboto Mono"/>
                <a:sym typeface="Roboto Mono"/>
              </a:rPr>
              <a:t>: ocp.args.StandardRestore(abs_params_state),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'optimizer'</a:t>
            </a:r>
            <a:r>
              <a:rPr lang="en" sz="1100">
                <a:solidFill>
                  <a:srgbClr val="ECEFF1"/>
                </a:solidFill>
                <a:latin typeface="Roboto Mono"/>
                <a:ea typeface="Roboto Mono"/>
                <a:cs typeface="Roboto Mono"/>
                <a:sym typeface="Roboto Mono"/>
              </a:rPr>
              <a:t>: ocp.args.StandardRestore(abs_optimizer_state)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restored_items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mngr_comp.restore(step, </a:t>
            </a:r>
            <a:r>
              <a:rPr lang="en" sz="1100">
                <a:solidFill>
                  <a:srgbClr val="FBC02D"/>
                </a:solidFill>
                <a:latin typeface="Roboto Mono"/>
                <a:ea typeface="Roboto Mono"/>
                <a:cs typeface="Roboto Mono"/>
                <a:sym typeface="Roboto Mono"/>
              </a:rPr>
              <a:t>args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ocp.args.Composite(</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restore_targets))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4. Instantiate concrete model/optimizer and update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model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ExampleModule(</a:t>
            </a:r>
            <a:r>
              <a:rPr lang="en" sz="1100">
                <a:solidFill>
                  <a:srgbClr val="FBC02D"/>
                </a:solidFill>
                <a:latin typeface="Roboto Mono"/>
                <a:ea typeface="Roboto Mono"/>
                <a:cs typeface="Roboto Mono"/>
                <a:sym typeface="Roboto Mono"/>
              </a:rPr>
              <a:t>rngs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nnx.Rngs(</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06292"/>
                </a:solidFill>
                <a:latin typeface="Roboto Mono"/>
                <a:ea typeface="Roboto Mono"/>
                <a:cs typeface="Roboto Mono"/>
                <a:sym typeface="Roboto Mono"/>
              </a:rPr>
              <a:t># Fresh instance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optimizer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nnx.Optimizer(model, optax.adam(</a:t>
            </a:r>
            <a:r>
              <a:rPr lang="en" sz="1100">
                <a:solidFill>
                  <a:srgbClr val="FBC02D"/>
                </a:solidFill>
                <a:latin typeface="Roboto Mono"/>
                <a:ea typeface="Roboto Mono"/>
                <a:cs typeface="Roboto Mono"/>
                <a:sym typeface="Roboto Mono"/>
              </a:rPr>
              <a:t>1e-3</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nnx.update(model, restored_items[</a:t>
            </a:r>
            <a:r>
              <a:rPr lang="en" sz="1100">
                <a:solidFill>
                  <a:srgbClr val="9CCC65"/>
                </a:solidFill>
                <a:latin typeface="Roboto Mono"/>
                <a:ea typeface="Roboto Mono"/>
                <a:cs typeface="Roboto Mono"/>
                <a:sym typeface="Roboto Mono"/>
              </a:rPr>
              <a:t>'params'</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nnx.update(optimizer, restored_items[</a:t>
            </a:r>
            <a:r>
              <a:rPr lang="en" sz="1100">
                <a:solidFill>
                  <a:srgbClr val="9CCC65"/>
                </a:solidFill>
                <a:latin typeface="Roboto Mono"/>
                <a:ea typeface="Roboto Mono"/>
                <a:cs typeface="Roboto Mono"/>
                <a:sym typeface="Roboto Mono"/>
              </a:rPr>
              <a:t>'optimizer'</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print(</a:t>
            </a:r>
            <a:r>
              <a:rPr lang="en" sz="1100">
                <a:solidFill>
                  <a:srgbClr val="4DD0E1"/>
                </a:solidFill>
                <a:latin typeface="Roboto Mono"/>
                <a:ea typeface="Roboto Mono"/>
                <a:cs typeface="Roboto Mono"/>
                <a:sym typeface="Roboto Mono"/>
              </a:rPr>
              <a:t>f</a:t>
            </a:r>
            <a:r>
              <a:rPr lang="en" sz="1100">
                <a:solidFill>
                  <a:srgbClr val="9CCC65"/>
                </a:solidFill>
                <a:latin typeface="Roboto Mono"/>
                <a:ea typeface="Roboto Mono"/>
                <a:cs typeface="Roboto Mono"/>
                <a:sym typeface="Roboto Mono"/>
              </a:rPr>
              <a:t>"Restored step: </a:t>
            </a:r>
            <a:r>
              <a:rPr lang="en" sz="1100">
                <a:solidFill>
                  <a:srgbClr val="FBC02D"/>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optimizer.step.value</a:t>
            </a:r>
            <a:r>
              <a:rPr lang="en" sz="1100">
                <a:solidFill>
                  <a:srgbClr val="FBC02D"/>
                </a:solidFill>
                <a:latin typeface="Roboto Mono"/>
                <a:ea typeface="Roboto Mono"/>
                <a:cs typeface="Roboto Mono"/>
                <a:sym typeface="Roboto Mono"/>
              </a:rPr>
              <a:t>}</a:t>
            </a:r>
            <a:r>
              <a:rPr lang="en" sz="1100">
                <a:solidFill>
                  <a:srgbClr val="9CCC65"/>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mngr_comp.close()</a:t>
            </a:r>
            <a:endParaRPr sz="1100">
              <a:solidFill>
                <a:srgbClr val="FF9492"/>
              </a:solidFill>
              <a:latin typeface="Roboto Mono"/>
              <a:ea typeface="Roboto Mono"/>
              <a:cs typeface="Roboto Mono"/>
              <a:sym typeface="Roboto Mono"/>
            </a:endParaRPr>
          </a:p>
        </p:txBody>
      </p:sp>
      <p:sp>
        <p:nvSpPr>
          <p:cNvPr id="1025" name="Google Shape;1025;p108"/>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Restoring Model &amp; Optimizer State (2/2)</a:t>
            </a:r>
            <a:endParaRPr>
              <a:solidFill>
                <a:schemeClr val="l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109"/>
          <p:cNvSpPr txBox="1"/>
          <p:nvPr>
            <p:ph idx="1" type="body"/>
          </p:nvPr>
        </p:nvSpPr>
        <p:spPr>
          <a:xfrm>
            <a:off x="344500" y="1267575"/>
            <a:ext cx="69216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Large models often use SPMD (Single Program, Multiple Data) via JAX for training across multiple GPUs/TPUs.</a:t>
            </a:r>
            <a:endParaRPr sz="1800"/>
          </a:p>
          <a:p>
            <a:pPr indent="-342900" lvl="0" marL="457200" rtl="0" algn="l">
              <a:lnSpc>
                <a:spcPct val="115000"/>
              </a:lnSpc>
              <a:spcBef>
                <a:spcPts val="1000"/>
              </a:spcBef>
              <a:spcAft>
                <a:spcPts val="0"/>
              </a:spcAft>
              <a:buSzPts val="1800"/>
              <a:buChar char="●"/>
            </a:pPr>
            <a:r>
              <a:rPr lang="en" sz="1800"/>
              <a:t>Data (parameters, activations) is sharded (split) across devices defined in a </a:t>
            </a:r>
            <a:r>
              <a:rPr lang="en" sz="1800">
                <a:latin typeface="Roboto Mono Medium"/>
                <a:ea typeface="Roboto Mono Medium"/>
                <a:cs typeface="Roboto Mono Medium"/>
                <a:sym typeface="Roboto Mono Medium"/>
              </a:rPr>
              <a:t>jax.sharding.Mesh</a:t>
            </a:r>
            <a:r>
              <a:rPr lang="en" sz="1800"/>
              <a:t>.</a:t>
            </a:r>
            <a:endParaRPr sz="1800"/>
          </a:p>
          <a:p>
            <a:pPr indent="-342900" lvl="0" marL="457200" rtl="0" algn="l">
              <a:lnSpc>
                <a:spcPct val="115000"/>
              </a:lnSpc>
              <a:spcBef>
                <a:spcPts val="1000"/>
              </a:spcBef>
              <a:spcAft>
                <a:spcPts val="0"/>
              </a:spcAft>
              <a:buSzPts val="1800"/>
              <a:buChar char="●"/>
            </a:pPr>
            <a:r>
              <a:rPr lang="en" sz="1800"/>
              <a:t>Flax NNX allows attaching sharding annotations (e.g., </a:t>
            </a:r>
            <a:r>
              <a:rPr lang="en" sz="1800">
                <a:latin typeface="Roboto Mono Medium"/>
                <a:ea typeface="Roboto Mono Medium"/>
                <a:cs typeface="Roboto Mono Medium"/>
                <a:sym typeface="Roboto Mono Medium"/>
              </a:rPr>
              <a:t>PartitionSpec</a:t>
            </a:r>
            <a:r>
              <a:rPr lang="en" sz="1800"/>
              <a:t>) directly to </a:t>
            </a:r>
            <a:r>
              <a:rPr lang="en" sz="1800">
                <a:latin typeface="Roboto Mono Medium"/>
                <a:ea typeface="Roboto Mono Medium"/>
                <a:cs typeface="Roboto Mono Medium"/>
                <a:sym typeface="Roboto Mono Medium"/>
              </a:rPr>
              <a:t>nnx.Variable</a:t>
            </a:r>
            <a:r>
              <a:rPr lang="en" sz="1800"/>
              <a:t> metadata, often using </a:t>
            </a:r>
            <a:r>
              <a:rPr lang="en" sz="1800">
                <a:latin typeface="Roboto Mono Medium"/>
                <a:ea typeface="Roboto Mono Medium"/>
                <a:cs typeface="Roboto Mono Medium"/>
                <a:sym typeface="Roboto Mono Medium"/>
              </a:rPr>
              <a:t>nnx.spmd.with_partitioning</a:t>
            </a:r>
            <a:r>
              <a:rPr lang="en" sz="1800"/>
              <a:t>.</a:t>
            </a:r>
            <a:endParaRPr sz="1800"/>
          </a:p>
          <a:p>
            <a:pPr indent="-342900" lvl="0" marL="457200" rtl="0" algn="l">
              <a:lnSpc>
                <a:spcPct val="115000"/>
              </a:lnSpc>
              <a:spcBef>
                <a:spcPts val="1000"/>
              </a:spcBef>
              <a:spcAft>
                <a:spcPts val="1000"/>
              </a:spcAft>
              <a:buSzPts val="1800"/>
              <a:buChar char="●"/>
            </a:pPr>
            <a:r>
              <a:rPr lang="en" sz="1800"/>
              <a:t>These annotations guide JAX on how to distribute the array data.</a:t>
            </a:r>
            <a:endParaRPr sz="1800"/>
          </a:p>
        </p:txBody>
      </p:sp>
      <p:sp>
        <p:nvSpPr>
          <p:cNvPr id="1031" name="Google Shape;1031;p10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 Context</a:t>
            </a:r>
            <a:endParaRPr/>
          </a:p>
        </p:txBody>
      </p:sp>
      <p:pic>
        <p:nvPicPr>
          <p:cNvPr id="1032" name="Google Shape;1032;p109"/>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sp>
        <p:nvSpPr>
          <p:cNvPr id="1037" name="Google Shape;1037;p110"/>
          <p:cNvSpPr txBox="1"/>
          <p:nvPr>
            <p:ph idx="1" type="body"/>
          </p:nvPr>
        </p:nvSpPr>
        <p:spPr>
          <a:xfrm>
            <a:off x="344500" y="1267575"/>
            <a:ext cx="7846200" cy="3205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Orbax is designed for sharded JAX arrays. It saves/restores individual shards efficiently.</a:t>
            </a:r>
            <a:endParaRPr sz="1800"/>
          </a:p>
          <a:p>
            <a:pPr indent="-342900" lvl="0" marL="457200" rtl="0" algn="l">
              <a:lnSpc>
                <a:spcPct val="115000"/>
              </a:lnSpc>
              <a:spcBef>
                <a:spcPts val="1000"/>
              </a:spcBef>
              <a:spcAft>
                <a:spcPts val="0"/>
              </a:spcAft>
              <a:buSzPts val="1800"/>
              <a:buChar char="●"/>
            </a:pPr>
            <a:r>
              <a:rPr b="1" lang="en" sz="1800"/>
              <a:t>Crucial</a:t>
            </a:r>
            <a:r>
              <a:rPr lang="en" sz="1800"/>
              <a:t>: </a:t>
            </a:r>
            <a:r>
              <a:rPr lang="en" sz="1800"/>
              <a:t>For restoration, Orbax needs the target sharding information if the topology has </a:t>
            </a:r>
            <a:r>
              <a:rPr lang="en" sz="1800"/>
              <a:t>changed</a:t>
            </a:r>
            <a:r>
              <a:rPr lang="en" sz="1800"/>
              <a:t>.</a:t>
            </a:r>
            <a:endParaRPr sz="1800"/>
          </a:p>
          <a:p>
            <a:pPr indent="-342900" lvl="0" marL="457200" rtl="0" algn="l">
              <a:lnSpc>
                <a:spcPct val="115000"/>
              </a:lnSpc>
              <a:spcBef>
                <a:spcPts val="1000"/>
              </a:spcBef>
              <a:spcAft>
                <a:spcPts val="0"/>
              </a:spcAft>
              <a:buSzPts val="1800"/>
              <a:buChar char="●"/>
            </a:pPr>
            <a:r>
              <a:rPr lang="en" sz="1800"/>
              <a:t>Otherwise:</a:t>
            </a:r>
            <a:endParaRPr sz="1800"/>
          </a:p>
          <a:p>
            <a:pPr indent="-342900" lvl="1" marL="914400" rtl="0" algn="l">
              <a:lnSpc>
                <a:spcPct val="115000"/>
              </a:lnSpc>
              <a:spcBef>
                <a:spcPts val="1000"/>
              </a:spcBef>
              <a:spcAft>
                <a:spcPts val="0"/>
              </a:spcAft>
              <a:buSzPts val="1800"/>
              <a:buChar char="○"/>
            </a:pPr>
            <a:r>
              <a:rPr lang="en" sz="1800"/>
              <a:t>If using </a:t>
            </a:r>
            <a:r>
              <a:rPr lang="en" sz="1800">
                <a:latin typeface="Roboto Mono Medium"/>
                <a:ea typeface="Roboto Mono Medium"/>
                <a:cs typeface="Roboto Mono Medium"/>
                <a:sym typeface="Roboto Mono Medium"/>
              </a:rPr>
              <a:t>StandardRestore</a:t>
            </a:r>
            <a:r>
              <a:rPr lang="en" sz="1800"/>
              <a:t>, Orbax will handle it correctly.</a:t>
            </a:r>
            <a:endParaRPr sz="1800"/>
          </a:p>
          <a:p>
            <a:pPr indent="-342900" lvl="1" marL="914400" rtl="0" algn="l">
              <a:lnSpc>
                <a:spcPct val="115000"/>
              </a:lnSpc>
              <a:spcBef>
                <a:spcPts val="1000"/>
              </a:spcBef>
              <a:spcAft>
                <a:spcPts val="1000"/>
              </a:spcAft>
              <a:buSzPts val="1800"/>
              <a:buChar char="○"/>
            </a:pPr>
            <a:r>
              <a:rPr lang="en" sz="1800"/>
              <a:t>If using </a:t>
            </a:r>
            <a:r>
              <a:rPr lang="en" sz="1800">
                <a:latin typeface="Roboto Mono Medium"/>
                <a:ea typeface="Roboto Mono Medium"/>
                <a:cs typeface="Roboto Mono Medium"/>
                <a:sym typeface="Roboto Mono Medium"/>
              </a:rPr>
              <a:t>PyTreeRestore</a:t>
            </a:r>
            <a:r>
              <a:rPr lang="en" sz="1800"/>
              <a:t>, you should use </a:t>
            </a:r>
            <a:r>
              <a:rPr lang="en" sz="1800">
                <a:latin typeface="Roboto Mono Medium"/>
                <a:ea typeface="Roboto Mono Medium"/>
                <a:cs typeface="Roboto Mono Medium"/>
                <a:sym typeface="Roboto Mono Medium"/>
              </a:rPr>
              <a:t>ocp.checkpoint_utils.construct_restore_args</a:t>
            </a:r>
            <a:r>
              <a:rPr lang="en" sz="1800"/>
              <a:t>.</a:t>
            </a:r>
            <a:endParaRPr sz="1800"/>
          </a:p>
        </p:txBody>
      </p:sp>
      <p:sp>
        <p:nvSpPr>
          <p:cNvPr id="1038" name="Google Shape;1038;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a:t>
            </a:r>
            <a:endParaRPr>
              <a:latin typeface="Roboto Mono Medium"/>
              <a:ea typeface="Roboto Mono Medium"/>
              <a:cs typeface="Roboto Mono Medium"/>
              <a:sym typeface="Roboto Mono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 name="Shape 1042"/>
        <p:cNvGrpSpPr/>
        <p:nvPr/>
      </p:nvGrpSpPr>
      <p:grpSpPr>
        <a:xfrm>
          <a:off x="0" y="0"/>
          <a:ext cx="0" cy="0"/>
          <a:chOff x="0" y="0"/>
          <a:chExt cx="0" cy="0"/>
        </a:xfrm>
      </p:grpSpPr>
      <p:sp>
        <p:nvSpPr>
          <p:cNvPr id="1043" name="Google Shape;1043;p111"/>
          <p:cNvSpPr txBox="1"/>
          <p:nvPr>
            <p:ph idx="1" type="body"/>
          </p:nvPr>
        </p:nvSpPr>
        <p:spPr>
          <a:xfrm>
            <a:off x="344500" y="1496175"/>
            <a:ext cx="6505500" cy="1736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live state (after JAX transformations like </a:t>
            </a:r>
            <a:r>
              <a:rPr lang="en" sz="1800">
                <a:latin typeface="Roboto Mono Medium"/>
                <a:ea typeface="Roboto Mono Medium"/>
                <a:cs typeface="Roboto Mono Medium"/>
                <a:sym typeface="Roboto Mono Medium"/>
              </a:rPr>
              <a:t>jax.jit</a:t>
            </a:r>
            <a:r>
              <a:rPr lang="en" sz="1800"/>
              <a:t> with sharding constraints) contains the actual </a:t>
            </a:r>
            <a:r>
              <a:rPr lang="en" sz="1800">
                <a:latin typeface="Roboto Mono Medium"/>
                <a:ea typeface="Roboto Mono Medium"/>
                <a:cs typeface="Roboto Mono Medium"/>
                <a:sym typeface="Roboto Mono Medium"/>
              </a:rPr>
              <a:t>jax.Array</a:t>
            </a:r>
            <a:r>
              <a:rPr lang="en" sz="1800"/>
              <a:t> objects with sharding information.</a:t>
            </a:r>
            <a:endParaRPr sz="1800"/>
          </a:p>
          <a:p>
            <a:pPr indent="-342900" lvl="0" marL="457200" rtl="0" algn="l">
              <a:lnSpc>
                <a:spcPct val="115000"/>
              </a:lnSpc>
              <a:spcBef>
                <a:spcPts val="0"/>
              </a:spcBef>
              <a:spcAft>
                <a:spcPts val="1000"/>
              </a:spcAft>
              <a:buSzPts val="1800"/>
              <a:buChar char="●"/>
            </a:pPr>
            <a:r>
              <a:rPr lang="en" sz="1800">
                <a:solidFill>
                  <a:schemeClr val="lt1"/>
                </a:solidFill>
              </a:rPr>
              <a:t>Orbax handles sharded-array saving under the hood, so it looks the same as regular saving.</a:t>
            </a:r>
            <a:endParaRPr sz="1800"/>
          </a:p>
        </p:txBody>
      </p:sp>
      <p:sp>
        <p:nvSpPr>
          <p:cNvPr id="1044" name="Google Shape;1044;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 Saving Sharded State</a:t>
            </a:r>
            <a:endParaRPr/>
          </a:p>
        </p:txBody>
      </p:sp>
      <p:pic>
        <p:nvPicPr>
          <p:cNvPr id="1045" name="Google Shape;1045;p111"/>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9" name="Shape 1049"/>
        <p:cNvGrpSpPr/>
        <p:nvPr/>
      </p:nvGrpSpPr>
      <p:grpSpPr>
        <a:xfrm>
          <a:off x="0" y="0"/>
          <a:ext cx="0" cy="0"/>
          <a:chOff x="0" y="0"/>
          <a:chExt cx="0" cy="0"/>
        </a:xfrm>
      </p:grpSpPr>
      <p:sp>
        <p:nvSpPr>
          <p:cNvPr id="1050" name="Google Shape;1050;p112"/>
          <p:cNvSpPr txBox="1"/>
          <p:nvPr>
            <p:ph idx="1" type="body"/>
          </p:nvPr>
        </p:nvSpPr>
        <p:spPr>
          <a:xfrm>
            <a:off x="344500" y="1191375"/>
            <a:ext cx="8392800" cy="2439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Requires an abstract state Pytree that includes sharding specifications.</a:t>
            </a:r>
            <a:endParaRPr sz="1800"/>
          </a:p>
          <a:p>
            <a:pPr indent="-342900" lvl="0" marL="457200" rtl="0" algn="l">
              <a:lnSpc>
                <a:spcPct val="115000"/>
              </a:lnSpc>
              <a:spcBef>
                <a:spcPts val="1000"/>
              </a:spcBef>
              <a:spcAft>
                <a:spcPts val="0"/>
              </a:spcAft>
              <a:buSzPts val="1800"/>
              <a:buChar char="●"/>
            </a:pPr>
            <a:r>
              <a:rPr lang="en" sz="1800"/>
              <a:t>Create abstract model (</a:t>
            </a:r>
            <a:r>
              <a:rPr lang="en" sz="1800">
                <a:latin typeface="Roboto Mono Medium"/>
                <a:ea typeface="Roboto Mono Medium"/>
                <a:cs typeface="Roboto Mono Medium"/>
                <a:sym typeface="Roboto Mono Medium"/>
              </a:rPr>
              <a:t>nnx.eval_shape</a:t>
            </a:r>
            <a:r>
              <a:rPr lang="en" sz="1800"/>
              <a:t>), get its state.</a:t>
            </a:r>
            <a:endParaRPr sz="1800"/>
          </a:p>
          <a:p>
            <a:pPr indent="-342900" lvl="0" marL="457200" rtl="0" algn="l">
              <a:lnSpc>
                <a:spcPct val="115000"/>
              </a:lnSpc>
              <a:spcBef>
                <a:spcPts val="1000"/>
              </a:spcBef>
              <a:spcAft>
                <a:spcPts val="0"/>
              </a:spcAft>
              <a:buSzPts val="1800"/>
              <a:buChar char="●"/>
            </a:pPr>
            <a:r>
              <a:rPr lang="en" sz="1800"/>
              <a:t>Extract partition specs (</a:t>
            </a:r>
            <a:r>
              <a:rPr lang="en" sz="1800">
                <a:latin typeface="Roboto Mono Medium"/>
                <a:ea typeface="Roboto Mono Medium"/>
                <a:cs typeface="Roboto Mono Medium"/>
                <a:sym typeface="Roboto Mono Medium"/>
              </a:rPr>
              <a:t>nnx.get_partition_spec</a:t>
            </a:r>
            <a:r>
              <a:rPr lang="en" sz="1800"/>
              <a:t>).</a:t>
            </a:r>
            <a:endParaRPr sz="1800"/>
          </a:p>
          <a:p>
            <a:pPr indent="-342900" lvl="0" marL="457200" rtl="0" algn="l">
              <a:lnSpc>
                <a:spcPct val="115000"/>
              </a:lnSpc>
              <a:spcBef>
                <a:spcPts val="1000"/>
              </a:spcBef>
              <a:spcAft>
                <a:spcPts val="1000"/>
              </a:spcAft>
              <a:buSzPts val="1800"/>
              <a:buChar char="●"/>
            </a:pPr>
            <a:r>
              <a:rPr lang="en" sz="1800"/>
              <a:t>Apply specs to abstract state using </a:t>
            </a:r>
            <a:r>
              <a:rPr lang="en" sz="1800">
                <a:latin typeface="Roboto Mono Medium"/>
                <a:ea typeface="Roboto Mono Medium"/>
                <a:cs typeface="Roboto Mono Medium"/>
                <a:sym typeface="Roboto Mono Medium"/>
              </a:rPr>
              <a:t>jax.lax.with_sharding_constraint</a:t>
            </a:r>
            <a:r>
              <a:rPr lang="en" sz="1800"/>
              <a:t> (often within </a:t>
            </a:r>
            <a:r>
              <a:rPr lang="en" sz="1800">
                <a:latin typeface="Roboto Mono Medium"/>
                <a:ea typeface="Roboto Mono Medium"/>
                <a:cs typeface="Roboto Mono Medium"/>
                <a:sym typeface="Roboto Mono Medium"/>
              </a:rPr>
              <a:t>jax.jit</a:t>
            </a:r>
            <a:r>
              <a:rPr lang="en" sz="1800"/>
              <a:t> and </a:t>
            </a:r>
            <a:r>
              <a:rPr lang="en" sz="1800">
                <a:latin typeface="Roboto Mono Medium"/>
                <a:ea typeface="Roboto Mono Medium"/>
                <a:cs typeface="Roboto Mono Medium"/>
                <a:sym typeface="Roboto Mono Medium"/>
              </a:rPr>
              <a:t>Mesh</a:t>
            </a:r>
            <a:r>
              <a:rPr lang="en" sz="1800"/>
              <a:t> context) to create the sharding-aware template.</a:t>
            </a:r>
            <a:endParaRPr sz="1800"/>
          </a:p>
        </p:txBody>
      </p:sp>
      <p:sp>
        <p:nvSpPr>
          <p:cNvPr id="1051" name="Google Shape;1051;p11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 Restoring Sharded State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55" name="Shape 1055"/>
        <p:cNvGrpSpPr/>
        <p:nvPr/>
      </p:nvGrpSpPr>
      <p:grpSpPr>
        <a:xfrm>
          <a:off x="0" y="0"/>
          <a:ext cx="0" cy="0"/>
          <a:chOff x="0" y="0"/>
          <a:chExt cx="0" cy="0"/>
        </a:xfrm>
      </p:grpSpPr>
      <p:sp>
        <p:nvSpPr>
          <p:cNvPr id="1056" name="Google Shape;1056;p113"/>
          <p:cNvSpPr txBox="1"/>
          <p:nvPr/>
        </p:nvSpPr>
        <p:spPr>
          <a:xfrm>
            <a:off x="375525" y="780725"/>
            <a:ext cx="85830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Conceptual - Creating the abstract target with 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create_abstract_sharded_state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abstract_model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_graphdef, abstract_state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sharding_specs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nnx.get_partition_spec(abstract_state)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Apply constraints to embed sharding in the abstract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abs_state_with_sharding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abstract_state, sharding_specs)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abs_state_with_sharding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with</a:t>
            </a:r>
            <a:r>
              <a:rPr lang="en" sz="1200">
                <a:solidFill>
                  <a:srgbClr val="ECEFF1"/>
                </a:solidFill>
                <a:latin typeface="Roboto Mono"/>
                <a:ea typeface="Roboto Mono"/>
                <a:cs typeface="Roboto Mono"/>
                <a:sym typeface="Roboto Mono"/>
              </a:rPr>
              <a:t>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abstract_target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jax.jit(create_abstract_sharded_state)()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restored_sharded_state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mngr_sharded.restore(step,</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StandardRestore(abstract_target)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nnx.merge(graphdef_restore, restored_sharded_state)</a:t>
            </a:r>
            <a:endParaRPr sz="1200">
              <a:solidFill>
                <a:srgbClr val="F06292"/>
              </a:solidFill>
              <a:latin typeface="Roboto Mono"/>
              <a:ea typeface="Roboto Mono"/>
              <a:cs typeface="Roboto Mono"/>
              <a:sym typeface="Roboto Mono"/>
            </a:endParaRPr>
          </a:p>
        </p:txBody>
      </p:sp>
      <p:sp>
        <p:nvSpPr>
          <p:cNvPr id="1057" name="Google Shape;1057;p113"/>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Distributed Checkpointing: Restoring Sharded State</a:t>
            </a:r>
            <a:endParaRPr>
              <a:solidFill>
                <a:schemeClr val="lt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114"/>
          <p:cNvSpPr txBox="1"/>
          <p:nvPr>
            <p:ph idx="1" type="body"/>
          </p:nvPr>
        </p:nvSpPr>
        <p:spPr>
          <a:xfrm>
            <a:off x="344500" y="1038975"/>
            <a:ext cx="83946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Asynchronous Checkpointing</a:t>
            </a:r>
            <a:r>
              <a:rPr lang="en" sz="1800"/>
              <a:t>: </a:t>
            </a:r>
            <a:r>
              <a:rPr lang="en" sz="1800">
                <a:latin typeface="Roboto Mono Medium"/>
                <a:ea typeface="Roboto Mono Medium"/>
                <a:cs typeface="Roboto Mono Medium"/>
                <a:sym typeface="Roboto Mono Medium"/>
              </a:rPr>
              <a:t>manager.save</a:t>
            </a:r>
            <a:r>
              <a:rPr lang="en" sz="1800"/>
              <a:t> can return immediately while saving happens in the background (configure via options). Use </a:t>
            </a:r>
            <a:r>
              <a:rPr lang="en" sz="1800">
                <a:latin typeface="Roboto Mono Medium"/>
                <a:ea typeface="Roboto Mono Medium"/>
                <a:cs typeface="Roboto Mono Medium"/>
                <a:sym typeface="Roboto Mono Medium"/>
              </a:rPr>
              <a:t>manager.wait_until_finished()</a:t>
            </a:r>
            <a:r>
              <a:rPr lang="en" sz="1800"/>
              <a:t> before exit or needing the checkpoint. Improves training throughput.</a:t>
            </a:r>
            <a:endParaRPr sz="1800"/>
          </a:p>
          <a:p>
            <a:pPr indent="-342900" lvl="0" marL="457200" rtl="0" algn="l">
              <a:lnSpc>
                <a:spcPct val="115000"/>
              </a:lnSpc>
              <a:spcBef>
                <a:spcPts val="1000"/>
              </a:spcBef>
              <a:spcAft>
                <a:spcPts val="0"/>
              </a:spcAft>
              <a:buSzPts val="1800"/>
              <a:buChar char="●"/>
            </a:pPr>
            <a:r>
              <a:rPr b="1" lang="en" sz="1800"/>
              <a:t>Atomicity</a:t>
            </a:r>
            <a:r>
              <a:rPr lang="en" sz="1800"/>
              <a:t>: </a:t>
            </a:r>
            <a:r>
              <a:rPr lang="en" sz="1800">
                <a:latin typeface="Roboto Mono Medium"/>
                <a:ea typeface="Roboto Mono Medium"/>
                <a:cs typeface="Roboto Mono Medium"/>
                <a:sym typeface="Roboto Mono Medium"/>
              </a:rPr>
              <a:t>CheckpointManager</a:t>
            </a:r>
            <a:r>
              <a:rPr lang="en" sz="1800"/>
              <a:t> ensures checkpoints are saved atomically – no corrupted checkpoints if a crash occurs mid-save.</a:t>
            </a:r>
            <a:endParaRPr sz="1800"/>
          </a:p>
          <a:p>
            <a:pPr indent="-342900" lvl="0" marL="457200" rtl="0" algn="l">
              <a:lnSpc>
                <a:spcPct val="115000"/>
              </a:lnSpc>
              <a:spcBef>
                <a:spcPts val="1000"/>
              </a:spcBef>
              <a:spcAft>
                <a:spcPts val="0"/>
              </a:spcAft>
              <a:buSzPts val="1800"/>
              <a:buChar char="●"/>
            </a:pPr>
            <a:r>
              <a:rPr b="1" lang="en" sz="1800"/>
              <a:t>Non-Pytree Data</a:t>
            </a:r>
            <a:r>
              <a:rPr lang="en" sz="1800"/>
              <a:t>: Save metadata (like dataset iterators) alongside Pytrees using </a:t>
            </a:r>
            <a:r>
              <a:rPr lang="en" sz="1800">
                <a:latin typeface="Roboto Mono Medium"/>
                <a:ea typeface="Roboto Mono Medium"/>
                <a:cs typeface="Roboto Mono Medium"/>
                <a:sym typeface="Roboto Mono Medium"/>
              </a:rPr>
              <a:t>ocp.args.JsonSave</a:t>
            </a:r>
            <a:r>
              <a:rPr lang="en" sz="1800"/>
              <a:t> within </a:t>
            </a:r>
            <a:r>
              <a:rPr lang="en" sz="1800">
                <a:latin typeface="Roboto Mono Medium"/>
                <a:ea typeface="Roboto Mono Medium"/>
                <a:cs typeface="Roboto Mono Medium"/>
                <a:sym typeface="Roboto Mono Medium"/>
              </a:rPr>
              <a:t>ocp.args.Composite</a:t>
            </a:r>
            <a:r>
              <a:rPr lang="en" sz="1800"/>
              <a:t>. Restore with </a:t>
            </a:r>
            <a:r>
              <a:rPr lang="en" sz="1800">
                <a:latin typeface="Roboto Mono Medium"/>
                <a:ea typeface="Roboto Mono Medium"/>
                <a:cs typeface="Roboto Mono Medium"/>
                <a:sym typeface="Roboto Mono Medium"/>
              </a:rPr>
              <a:t>ocp.args.JsonRestore</a:t>
            </a:r>
            <a:r>
              <a:rPr lang="en" sz="1800"/>
              <a:t>.</a:t>
            </a:r>
            <a:endParaRPr sz="1800"/>
          </a:p>
          <a:p>
            <a:pPr indent="-342900" lvl="0" marL="457200" rtl="0" algn="l">
              <a:lnSpc>
                <a:spcPct val="115000"/>
              </a:lnSpc>
              <a:spcBef>
                <a:spcPts val="1000"/>
              </a:spcBef>
              <a:spcAft>
                <a:spcPts val="1000"/>
              </a:spcAft>
              <a:buSzPts val="1800"/>
              <a:buChar char="●"/>
            </a:pPr>
            <a:r>
              <a:rPr b="1" lang="en" sz="1800"/>
              <a:t>TensorStore Backend</a:t>
            </a:r>
            <a:r>
              <a:rPr lang="en" sz="1800"/>
              <a:t>: For very large arrays / cloud storage, Orbax can use TensorStore for efficient, potentially parallel I/O (often transparent).</a:t>
            </a:r>
            <a:endParaRPr sz="1800"/>
          </a:p>
        </p:txBody>
      </p:sp>
      <p:sp>
        <p:nvSpPr>
          <p:cNvPr id="1063" name="Google Shape;1063;p11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Optimizations &amp; Advanced Orbax Features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sp>
        <p:nvSpPr>
          <p:cNvPr id="1068" name="Google Shape;1068;p115"/>
          <p:cNvSpPr txBox="1"/>
          <p:nvPr>
            <p:ph idx="1" type="body"/>
          </p:nvPr>
        </p:nvSpPr>
        <p:spPr>
          <a:xfrm>
            <a:off x="344500" y="1038975"/>
            <a:ext cx="8418900" cy="3970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Flax NNX provides a stateful, Pythonic way to define models in JAX.</a:t>
            </a:r>
            <a:endParaRPr sz="1800"/>
          </a:p>
          <a:p>
            <a:pPr indent="-342900" lvl="0" marL="457200" rtl="0" algn="l">
              <a:lnSpc>
                <a:spcPct val="115000"/>
              </a:lnSpc>
              <a:spcBef>
                <a:spcPts val="1000"/>
              </a:spcBef>
              <a:spcAft>
                <a:spcPts val="0"/>
              </a:spcAft>
              <a:buSzPts val="1800"/>
              <a:buChar char="●"/>
            </a:pPr>
            <a:r>
              <a:rPr lang="en" sz="1800"/>
              <a:t>Orbax is the standard for checkpointing NNX state (</a:t>
            </a:r>
            <a:r>
              <a:rPr lang="en" sz="1800">
                <a:latin typeface="Roboto Mono Medium"/>
                <a:ea typeface="Roboto Mono Medium"/>
                <a:cs typeface="Roboto Mono Medium"/>
                <a:sym typeface="Roboto Mono Medium"/>
              </a:rPr>
              <a:t>nnx.State Pytrees</a:t>
            </a:r>
            <a:r>
              <a:rPr lang="en" sz="1800"/>
              <a:t>).</a:t>
            </a:r>
            <a:endParaRPr sz="1800"/>
          </a:p>
          <a:p>
            <a:pPr indent="-342900" lvl="0" marL="457200" rtl="0" algn="l">
              <a:lnSpc>
                <a:spcPct val="115000"/>
              </a:lnSpc>
              <a:spcBef>
                <a:spcPts val="1000"/>
              </a:spcBef>
              <a:spcAft>
                <a:spcPts val="0"/>
              </a:spcAft>
              <a:buSzPts val="1800"/>
              <a:buChar char="●"/>
            </a:pPr>
            <a:r>
              <a:rPr b="1" lang="en" sz="1800"/>
              <a:t>Workflow</a:t>
            </a:r>
            <a:r>
              <a:rPr lang="en" sz="1800"/>
              <a:t>: nnx.split -&gt; Save; </a:t>
            </a:r>
            <a:r>
              <a:rPr lang="en" sz="1800">
                <a:latin typeface="Roboto Mono Medium"/>
                <a:ea typeface="Roboto Mono Medium"/>
                <a:cs typeface="Roboto Mono Medium"/>
                <a:sym typeface="Roboto Mono Medium"/>
              </a:rPr>
              <a:t>nnx.eval_shape</a:t>
            </a:r>
            <a:r>
              <a:rPr lang="en" sz="1800"/>
              <a:t> -&gt; Abstract State -&gt; Restore -&gt; </a:t>
            </a:r>
            <a:r>
              <a:rPr lang="en" sz="1800">
                <a:latin typeface="Roboto Mono Medium"/>
                <a:ea typeface="Roboto Mono Medium"/>
                <a:cs typeface="Roboto Mono Medium"/>
                <a:sym typeface="Roboto Mono Medium"/>
              </a:rPr>
              <a:t>nnx.merge/update</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CheckpointManager</a:t>
            </a:r>
            <a:r>
              <a:rPr lang="en" sz="1800"/>
              <a:t> simplifies managing checkpoints over training.</a:t>
            </a:r>
            <a:endParaRPr sz="1800"/>
          </a:p>
          <a:p>
            <a:pPr indent="-342900" lvl="0" marL="4572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ocp.args.Composite</a:t>
            </a:r>
            <a:r>
              <a:rPr lang="en" sz="1800"/>
              <a:t> for saving multiple items (e.g., model + optimizer).</a:t>
            </a:r>
            <a:endParaRPr sz="1800"/>
          </a:p>
          <a:p>
            <a:pPr indent="-342900" lvl="0" marL="457200" rtl="0" algn="l">
              <a:lnSpc>
                <a:spcPct val="115000"/>
              </a:lnSpc>
              <a:spcBef>
                <a:spcPts val="1000"/>
              </a:spcBef>
              <a:spcAft>
                <a:spcPts val="1000"/>
              </a:spcAft>
              <a:buSzPts val="1800"/>
              <a:buChar char="●"/>
            </a:pPr>
            <a:r>
              <a:rPr lang="en" sz="1800"/>
              <a:t>For sharded data, </a:t>
            </a:r>
            <a:r>
              <a:rPr lang="en" sz="1800">
                <a:latin typeface="Roboto Mono Medium"/>
                <a:ea typeface="Roboto Mono Medium"/>
                <a:cs typeface="Roboto Mono Medium"/>
                <a:sym typeface="Roboto Mono Medium"/>
              </a:rPr>
              <a:t>flax.training.orbax_utils</a:t>
            </a:r>
            <a:r>
              <a:rPr lang="en" sz="1800"/>
              <a:t> are crucial for handling sharding info via live (save) and abstract (restore) states with the mesh context.</a:t>
            </a:r>
            <a:endParaRPr sz="1800"/>
          </a:p>
        </p:txBody>
      </p:sp>
      <p:sp>
        <p:nvSpPr>
          <p:cNvPr id="1069" name="Google Shape;1069;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 &amp; Key Takeaways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sp>
        <p:nvSpPr>
          <p:cNvPr id="1074" name="Google Shape;1074;p116"/>
          <p:cNvSpPr txBox="1"/>
          <p:nvPr>
            <p:ph idx="1" type="body"/>
          </p:nvPr>
        </p:nvSpPr>
        <p:spPr>
          <a:xfrm>
            <a:off x="344500" y="1648575"/>
            <a:ext cx="4998900" cy="1660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lt1"/>
                </a:solidFill>
              </a:rPr>
              <a:t>Orbax: </a:t>
            </a:r>
            <a:r>
              <a:rPr lang="en" sz="2400" u="sng">
                <a:solidFill>
                  <a:schemeClr val="hlink"/>
                </a:solidFill>
                <a:hlinkClick r:id="rId3"/>
              </a:rPr>
              <a:t>https://orbax.readthedocs.io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JAX: </a:t>
            </a:r>
            <a:r>
              <a:rPr lang="en" sz="2400" u="sng">
                <a:solidFill>
                  <a:schemeClr val="hlink"/>
                </a:solidFill>
                <a:hlinkClick r:id="rId4"/>
              </a:rPr>
              <a:t>https://jax.dev</a:t>
            </a:r>
            <a:endParaRPr sz="1800"/>
          </a:p>
          <a:p>
            <a:pPr indent="0" lvl="0" marL="0" rtl="0" algn="l">
              <a:lnSpc>
                <a:spcPct val="115000"/>
              </a:lnSpc>
              <a:spcBef>
                <a:spcPts val="1000"/>
              </a:spcBef>
              <a:spcAft>
                <a:spcPts val="1000"/>
              </a:spcAft>
              <a:buNone/>
            </a:pPr>
            <a:r>
              <a:rPr lang="en" sz="2400">
                <a:solidFill>
                  <a:schemeClr val="lt1"/>
                </a:solidFill>
              </a:rPr>
              <a:t>JAX AI Stack: </a:t>
            </a:r>
            <a:r>
              <a:rPr lang="en" sz="2400" u="sng">
                <a:solidFill>
                  <a:schemeClr val="hlink"/>
                </a:solidFill>
                <a:hlinkClick r:id="rId5"/>
              </a:rPr>
              <a:t>https://jaxstack.ai</a:t>
            </a:r>
            <a:endParaRPr sz="2400">
              <a:solidFill>
                <a:schemeClr val="lt1"/>
              </a:solidFill>
            </a:endParaRPr>
          </a:p>
        </p:txBody>
      </p:sp>
      <p:sp>
        <p:nvSpPr>
          <p:cNvPr id="1075" name="Google Shape;1075;p11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pic>
        <p:nvPicPr>
          <p:cNvPr id="1076" name="Google Shape;1076;p116"/>
          <p:cNvPicPr preferRelativeResize="0"/>
          <p:nvPr/>
        </p:nvPicPr>
        <p:blipFill>
          <a:blip r:embed="rId6">
            <a:alphaModFix/>
          </a:blip>
          <a:stretch>
            <a:fillRect/>
          </a:stretch>
        </p:blipFill>
        <p:spPr>
          <a:xfrm>
            <a:off x="6555975" y="1013363"/>
            <a:ext cx="2180375" cy="1264612"/>
          </a:xfrm>
          <a:prstGeom prst="rect">
            <a:avLst/>
          </a:prstGeom>
          <a:noFill/>
          <a:ln>
            <a:noFill/>
          </a:ln>
        </p:spPr>
      </p:pic>
      <p:sp>
        <p:nvSpPr>
          <p:cNvPr id="1077" name="Google Shape;1077;p116"/>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NumPy, the NumPy logo and any related marks are trademarks of the NumPy project</a:t>
            </a:r>
            <a:endParaRPr sz="900">
              <a:solidFill>
                <a:srgbClr val="80868B"/>
              </a:solidFill>
              <a:latin typeface="Roboto"/>
              <a:ea typeface="Roboto"/>
              <a:cs typeface="Roboto"/>
              <a:sym typeface="Roboto"/>
            </a:endParaRPr>
          </a:p>
        </p:txBody>
      </p:sp>
      <p:pic>
        <p:nvPicPr>
          <p:cNvPr id="1078" name="Google Shape;1078;p116"/>
          <p:cNvPicPr preferRelativeResize="0"/>
          <p:nvPr/>
        </p:nvPicPr>
        <p:blipFill>
          <a:blip r:embed="rId7">
            <a:alphaModFix/>
          </a:blip>
          <a:stretch>
            <a:fillRect/>
          </a:stretch>
        </p:blipFill>
        <p:spPr>
          <a:xfrm>
            <a:off x="6979050" y="2563175"/>
            <a:ext cx="1334225" cy="151081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962775"/>
            <a:ext cx="67434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Save training progress (model parameters, optimizer state) to resume later or analyze results. Essential for long training runs.</a:t>
            </a:r>
            <a:endParaRPr sz="1800"/>
          </a:p>
          <a:p>
            <a:pPr indent="-342900" lvl="0" marL="457200" rtl="0" algn="l">
              <a:lnSpc>
                <a:spcPct val="115000"/>
              </a:lnSpc>
              <a:spcBef>
                <a:spcPts val="1000"/>
              </a:spcBef>
              <a:spcAft>
                <a:spcPts val="0"/>
              </a:spcAft>
              <a:buSzPts val="1800"/>
              <a:buChar char="●"/>
            </a:pPr>
            <a:r>
              <a:rPr b="1" lang="en" sz="1800"/>
              <a:t>Flax NNX</a:t>
            </a:r>
            <a:r>
              <a:rPr lang="en" sz="1800"/>
              <a:t>: A newer Flax API. Modules are stateful Python classes, holding their own parameters and state directly – similar feel to PyTorch modules.</a:t>
            </a:r>
            <a:endParaRPr sz="1800"/>
          </a:p>
          <a:p>
            <a:pPr indent="-342900" lvl="0" marL="457200" rtl="0" algn="l">
              <a:lnSpc>
                <a:spcPct val="115000"/>
              </a:lnSpc>
              <a:spcBef>
                <a:spcPts val="1000"/>
              </a:spcBef>
              <a:spcAft>
                <a:spcPts val="0"/>
              </a:spcAft>
              <a:buSzPts val="1800"/>
              <a:buChar char="●"/>
            </a:pPr>
            <a:r>
              <a:rPr b="1" lang="en" sz="1800"/>
              <a:t>Orbax</a:t>
            </a:r>
            <a:r>
              <a:rPr lang="en" sz="1800"/>
              <a:t>: The recommended JAX library for robust, scalable checkpointing, handling complex scenarios like distributed training.</a:t>
            </a:r>
            <a:endParaRPr sz="1800"/>
          </a:p>
          <a:p>
            <a:pPr indent="-342900" lvl="0" marL="457200" rtl="0" algn="l">
              <a:lnSpc>
                <a:spcPct val="115000"/>
              </a:lnSpc>
              <a:spcBef>
                <a:spcPts val="1000"/>
              </a:spcBef>
              <a:spcAft>
                <a:spcPts val="1000"/>
              </a:spcAft>
              <a:buSzPts val="1800"/>
              <a:buChar char="●"/>
            </a:pPr>
            <a:r>
              <a:rPr b="1" lang="en" sz="1800"/>
              <a:t>Focus</a:t>
            </a:r>
            <a:r>
              <a:rPr lang="en" sz="1800"/>
              <a:t>: Using Orbax to save/restore the state managed by Flax NNX modules.</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Checkpoint &amp; Intro to NNX/Orbax</a:t>
            </a:r>
            <a:endParaRPr/>
          </a:p>
        </p:txBody>
      </p:sp>
      <p:pic>
        <p:nvPicPr>
          <p:cNvPr id="912" name="Google Shape;912;p90"/>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117"/>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084" name="Google Shape;1084;p117"/>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085" name="Google Shape;1085;p117"/>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91"/>
          <p:cNvSpPr txBox="1"/>
          <p:nvPr>
            <p:ph idx="1" type="body"/>
          </p:nvPr>
        </p:nvSpPr>
        <p:spPr>
          <a:xfrm>
            <a:off x="344500" y="1496175"/>
            <a:ext cx="61659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NNX Modules (</a:t>
            </a:r>
            <a:r>
              <a:rPr lang="en" sz="1800">
                <a:latin typeface="Roboto Mono Medium"/>
                <a:ea typeface="Roboto Mono Medium"/>
                <a:cs typeface="Roboto Mono Medium"/>
                <a:sym typeface="Roboto Mono Medium"/>
              </a:rPr>
              <a:t>nnx.Module</a:t>
            </a:r>
            <a:r>
              <a:rPr lang="en" sz="1800"/>
              <a:t>) are Python classes holding their own state (parameters, etc.).</a:t>
            </a:r>
            <a:endParaRPr sz="1800"/>
          </a:p>
          <a:p>
            <a:pPr indent="-342900" lvl="0" marL="457200" rtl="0" algn="l">
              <a:lnSpc>
                <a:spcPct val="115000"/>
              </a:lnSpc>
              <a:spcBef>
                <a:spcPts val="1000"/>
              </a:spcBef>
              <a:spcAft>
                <a:spcPts val="0"/>
              </a:spcAft>
              <a:buSzPts val="1800"/>
              <a:buChar char="●"/>
            </a:pPr>
            <a:r>
              <a:rPr lang="en" sz="1800"/>
              <a:t>State components are defined as attributes, often using specific </a:t>
            </a:r>
            <a:r>
              <a:rPr lang="en" sz="1800">
                <a:latin typeface="Roboto Mono Medium"/>
                <a:ea typeface="Roboto Mono Medium"/>
                <a:cs typeface="Roboto Mono Medium"/>
                <a:sym typeface="Roboto Mono Medium"/>
              </a:rPr>
              <a:t>nnx.Variable</a:t>
            </a:r>
            <a:r>
              <a:rPr lang="en" sz="1800"/>
              <a:t> types.</a:t>
            </a:r>
            <a:endParaRPr sz="1800"/>
          </a:p>
          <a:p>
            <a:pPr indent="-342900" lvl="0" marL="457200" rtl="0" algn="l">
              <a:lnSpc>
                <a:spcPct val="115000"/>
              </a:lnSpc>
              <a:spcBef>
                <a:spcPts val="1000"/>
              </a:spcBef>
              <a:spcAft>
                <a:spcPts val="0"/>
              </a:spcAft>
              <a:buSzPts val="1800"/>
              <a:buChar char="●"/>
            </a:pPr>
            <a:r>
              <a:rPr lang="en" sz="1800"/>
              <a:t>Initialization is typically eager (state created with the module instance).</a:t>
            </a:r>
            <a:endParaRPr sz="1800"/>
          </a:p>
          <a:p>
            <a:pPr indent="-342900" lvl="0" marL="457200" rtl="0" algn="l">
              <a:lnSpc>
                <a:spcPct val="115000"/>
              </a:lnSpc>
              <a:spcBef>
                <a:spcPts val="1000"/>
              </a:spcBef>
              <a:spcAft>
                <a:spcPts val="1000"/>
              </a:spcAft>
              <a:buSzPts val="1800"/>
              <a:buChar char="●"/>
            </a:pPr>
            <a:r>
              <a:rPr lang="en" sz="1800"/>
              <a:t>Feels object-oriented, state is part of the module object itself.</a:t>
            </a:r>
            <a:endParaRPr sz="1800"/>
          </a:p>
        </p:txBody>
      </p:sp>
      <p:sp>
        <p:nvSpPr>
          <p:cNvPr id="918" name="Google Shape;918;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NNX State (1/4): nnx.Module</a:t>
            </a:r>
            <a:endParaRPr/>
          </a:p>
        </p:txBody>
      </p:sp>
      <p:pic>
        <p:nvPicPr>
          <p:cNvPr id="919" name="Google Shape;919;p91"/>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3" name="Shape 923"/>
        <p:cNvGrpSpPr/>
        <p:nvPr/>
      </p:nvGrpSpPr>
      <p:grpSpPr>
        <a:xfrm>
          <a:off x="0" y="0"/>
          <a:ext cx="0" cy="0"/>
          <a:chOff x="0" y="0"/>
          <a:chExt cx="0" cy="0"/>
        </a:xfrm>
      </p:grpSpPr>
      <p:sp>
        <p:nvSpPr>
          <p:cNvPr id="924" name="Google Shape;924;p92"/>
          <p:cNvSpPr txBox="1"/>
          <p:nvPr/>
        </p:nvSpPr>
        <p:spPr>
          <a:xfrm>
            <a:off x="375525" y="4759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NNX Module Definition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SimpleLinear</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din: int, dout: int,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Parameters defined using nnx.Param (a type of nnx.Variable)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.weight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nnx.Param(jax.random.uniform(rngs.params(), (din, dout)))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.bias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nnx.Param(jnp.zeros((dout,)))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__call__(self, x: jax.Array) -&gt;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Parameters used directly via self.weight, self.bias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.weight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.bias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Instantiate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key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nnx.Rngs(</a:t>
            </a:r>
            <a:r>
              <a:rPr lang="en" sz="1200">
                <a:solidFill>
                  <a:srgbClr val="FBC02D"/>
                </a:solidFill>
                <a:latin typeface="Roboto Mono"/>
                <a:ea typeface="Roboto Mono"/>
                <a:cs typeface="Roboto Mono"/>
                <a:sym typeface="Roboto Mono"/>
              </a:rPr>
              <a:t>params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NNX requires explicit RNG management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linear_layer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SimpleLinear(</a:t>
            </a:r>
            <a:r>
              <a:rPr lang="en" sz="1200">
                <a:solidFill>
                  <a:srgbClr val="FBC02D"/>
                </a:solidFill>
                <a:latin typeface="Roboto Mono"/>
                <a:ea typeface="Roboto Mono"/>
                <a:cs typeface="Roboto Mono"/>
                <a:sym typeface="Roboto Mono"/>
              </a:rPr>
              <a:t>din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dout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print(linear_layer.weight.value.shape) </a:t>
            </a:r>
            <a:r>
              <a:rPr lang="en" sz="1200">
                <a:solidFill>
                  <a:srgbClr val="F06292"/>
                </a:solidFill>
                <a:latin typeface="Roboto Mono"/>
                <a:ea typeface="Roboto Mono"/>
                <a:cs typeface="Roboto Mono"/>
                <a:sym typeface="Roboto Mono"/>
              </a:rPr>
              <a:t># Access parameter value: (10, 5)</a:t>
            </a:r>
            <a:endParaRPr sz="1200">
              <a:solidFill>
                <a:srgbClr val="FF9492"/>
              </a:solidFill>
              <a:latin typeface="Roboto Mono"/>
              <a:ea typeface="Roboto Mono"/>
              <a:cs typeface="Roboto Mono"/>
              <a:sym typeface="Roboto Mono"/>
            </a:endParaRPr>
          </a:p>
        </p:txBody>
      </p:sp>
      <p:sp>
        <p:nvSpPr>
          <p:cNvPr id="925" name="Google Shape;925;p92"/>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Understanding NNX State (2/4): nnx.Module Example</a:t>
            </a:r>
            <a:endParaRPr>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 name="Shape 929"/>
        <p:cNvGrpSpPr/>
        <p:nvPr/>
      </p:nvGrpSpPr>
      <p:grpSpPr>
        <a:xfrm>
          <a:off x="0" y="0"/>
          <a:ext cx="0" cy="0"/>
          <a:chOff x="0" y="0"/>
          <a:chExt cx="0" cy="0"/>
        </a:xfrm>
      </p:grpSpPr>
      <p:sp>
        <p:nvSpPr>
          <p:cNvPr id="930" name="Google Shape;930;p93"/>
          <p:cNvSpPr txBox="1"/>
          <p:nvPr>
            <p:ph idx="1" type="body"/>
          </p:nvPr>
        </p:nvSpPr>
        <p:spPr>
          <a:xfrm>
            <a:off x="344500" y="1038975"/>
            <a:ext cx="71841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nnx.Variable</a:t>
            </a:r>
            <a:r>
              <a:rPr lang="en" sz="1800"/>
              <a:t>: Base class for all dynamic state (parameters, batch stats, custom state). Examples: </a:t>
            </a:r>
            <a:r>
              <a:rPr lang="en" sz="1800">
                <a:latin typeface="Roboto Mono Medium"/>
                <a:ea typeface="Roboto Mono Medium"/>
                <a:cs typeface="Roboto Mono Medium"/>
                <a:sym typeface="Roboto Mono Medium"/>
              </a:rPr>
              <a:t>nnx.Param</a:t>
            </a:r>
            <a:r>
              <a:rPr lang="en" sz="1800"/>
              <a:t>, </a:t>
            </a:r>
            <a:r>
              <a:rPr lang="en" sz="1800">
                <a:latin typeface="Roboto Mono Medium"/>
                <a:ea typeface="Roboto Mono Medium"/>
                <a:cs typeface="Roboto Mono Medium"/>
                <a:sym typeface="Roboto Mono Medium"/>
              </a:rPr>
              <a:t>nnx.BatchStat</a:t>
            </a:r>
            <a:r>
              <a:rPr lang="en" sz="1800"/>
              <a:t>. Holds value and optional metadata (like sharding info).</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nnx.State</a:t>
            </a:r>
            <a:r>
              <a:rPr lang="en" sz="1800"/>
              <a:t>: The bridge to JAX transformations. NNX Modules themselves aren't JAX Pytrees.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nnx.state(module)</a:t>
            </a:r>
            <a:r>
              <a:rPr lang="en" sz="1800"/>
              <a:t> extracts the dynamic state (all </a:t>
            </a:r>
            <a:r>
              <a:rPr lang="en" sz="1800">
                <a:latin typeface="Roboto Mono Medium"/>
                <a:ea typeface="Roboto Mono Medium"/>
                <a:cs typeface="Roboto Mono Medium"/>
                <a:sym typeface="Roboto Mono Medium"/>
              </a:rPr>
              <a:t>nnx.Variables</a:t>
            </a:r>
            <a:r>
              <a:rPr lang="en" sz="1800"/>
              <a:t>) into an </a:t>
            </a:r>
            <a:r>
              <a:rPr lang="en" sz="1800">
                <a:latin typeface="Roboto Mono Medium"/>
                <a:ea typeface="Roboto Mono Medium"/>
                <a:cs typeface="Roboto Mono Medium"/>
                <a:sym typeface="Roboto Mono Medium"/>
              </a:rPr>
              <a:t>nnx.State</a:t>
            </a:r>
            <a:r>
              <a:rPr lang="en" sz="1800"/>
              <a:t> object, which is a JAX Pytree (like a nested dictionary).</a:t>
            </a:r>
            <a:endParaRPr sz="1800"/>
          </a:p>
          <a:p>
            <a:pPr indent="-342900" lvl="0" marL="457200" rtl="0" algn="l">
              <a:lnSpc>
                <a:spcPct val="115000"/>
              </a:lnSpc>
              <a:spcBef>
                <a:spcPts val="1000"/>
              </a:spcBef>
              <a:spcAft>
                <a:spcPts val="1000"/>
              </a:spcAft>
              <a:buSzPts val="1800"/>
              <a:buChar char="●"/>
            </a:pPr>
            <a:r>
              <a:rPr lang="en" sz="1800"/>
              <a:t>This </a:t>
            </a:r>
            <a:r>
              <a:rPr lang="en" sz="1800">
                <a:latin typeface="Roboto Mono Medium"/>
                <a:ea typeface="Roboto Mono Medium"/>
                <a:cs typeface="Roboto Mono Medium"/>
                <a:sym typeface="Roboto Mono Medium"/>
              </a:rPr>
              <a:t>nnx.State</a:t>
            </a:r>
            <a:r>
              <a:rPr lang="en" sz="1800"/>
              <a:t> Pytree is what Orbax actually saves and restores.</a:t>
            </a:r>
            <a:endParaRPr sz="1800"/>
          </a:p>
        </p:txBody>
      </p:sp>
      <p:sp>
        <p:nvSpPr>
          <p:cNvPr id="931" name="Google Shape;931;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NNX State (3/4): nnx.Variable &amp; nnx.State</a:t>
            </a:r>
            <a:endParaRPr/>
          </a:p>
        </p:txBody>
      </p:sp>
      <p:pic>
        <p:nvPicPr>
          <p:cNvPr id="932" name="Google Shape;932;p93"/>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sp>
        <p:nvSpPr>
          <p:cNvPr id="937" name="Google Shape;937;p94"/>
          <p:cNvSpPr txBox="1"/>
          <p:nvPr>
            <p:ph idx="1" type="body"/>
          </p:nvPr>
        </p:nvSpPr>
        <p:spPr>
          <a:xfrm>
            <a:off x="344500" y="1038975"/>
            <a:ext cx="8246700" cy="384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NNX provides functions to move between the Python module and its Pytree state:</a:t>
            </a:r>
            <a:endParaRPr sz="1800"/>
          </a:p>
          <a:p>
            <a:pPr indent="-342900" lvl="0" marL="457200" rtl="0" algn="l">
              <a:lnSpc>
                <a:spcPct val="115000"/>
              </a:lnSpc>
              <a:spcBef>
                <a:spcPts val="1000"/>
              </a:spcBef>
              <a:spcAft>
                <a:spcPts val="0"/>
              </a:spcAft>
              <a:buSzPts val="1800"/>
              <a:buAutoNum type="arabicPeriod"/>
            </a:pPr>
            <a:r>
              <a:rPr lang="en" sz="1800">
                <a:latin typeface="Roboto Mono Medium"/>
                <a:ea typeface="Roboto Mono Medium"/>
                <a:cs typeface="Roboto Mono Medium"/>
                <a:sym typeface="Roboto Mono Medium"/>
              </a:rPr>
              <a:t>nnx.split(module)</a:t>
            </a:r>
            <a:r>
              <a:rPr lang="en" sz="1800"/>
              <a:t>: Separates module into static structure (</a:t>
            </a:r>
            <a:r>
              <a:rPr lang="en" sz="1800">
                <a:latin typeface="Roboto Mono Medium"/>
                <a:ea typeface="Roboto Mono Medium"/>
                <a:cs typeface="Roboto Mono Medium"/>
                <a:sym typeface="Roboto Mono Medium"/>
              </a:rPr>
              <a:t>GraphDef</a:t>
            </a:r>
            <a:r>
              <a:rPr lang="en" sz="1800"/>
              <a:t>) and dynamic state (</a:t>
            </a:r>
            <a:r>
              <a:rPr lang="en" sz="1800">
                <a:latin typeface="Roboto Mono Medium"/>
                <a:ea typeface="Roboto Mono Medium"/>
                <a:cs typeface="Roboto Mono Medium"/>
                <a:sym typeface="Roboto Mono Medium"/>
              </a:rPr>
              <a:t>nnx.State</a:t>
            </a:r>
            <a:r>
              <a:rPr lang="en" sz="1800"/>
              <a:t>). Needed to get the state for saving/JAX transforms.</a:t>
            </a:r>
            <a:endParaRPr sz="1800"/>
          </a:p>
          <a:p>
            <a:pPr indent="-342900" lvl="0" marL="457200" rtl="0" algn="l">
              <a:lnSpc>
                <a:spcPct val="115000"/>
              </a:lnSpc>
              <a:spcBef>
                <a:spcPts val="1000"/>
              </a:spcBef>
              <a:spcAft>
                <a:spcPts val="0"/>
              </a:spcAft>
              <a:buSzPts val="1800"/>
              <a:buAutoNum type="arabicPeriod"/>
            </a:pPr>
            <a:r>
              <a:rPr lang="en" sz="1800">
                <a:latin typeface="Roboto Mono Medium"/>
                <a:ea typeface="Roboto Mono Medium"/>
                <a:cs typeface="Roboto Mono Medium"/>
                <a:sym typeface="Roboto Mono Medium"/>
              </a:rPr>
              <a:t>nnx.merge(graphdef, state)</a:t>
            </a:r>
            <a:r>
              <a:rPr lang="en" sz="1800"/>
              <a:t>: Reconstructs a module instance from its structure and state. Used after restoring state from a checkpoint.</a:t>
            </a:r>
            <a:endParaRPr sz="1800"/>
          </a:p>
          <a:p>
            <a:pPr indent="-342900" lvl="0" marL="457200" rtl="0" algn="l">
              <a:lnSpc>
                <a:spcPct val="115000"/>
              </a:lnSpc>
              <a:spcBef>
                <a:spcPts val="1000"/>
              </a:spcBef>
              <a:spcAft>
                <a:spcPts val="0"/>
              </a:spcAft>
              <a:buSzPts val="1800"/>
              <a:buAutoNum type="arabicPeriod"/>
            </a:pPr>
            <a:r>
              <a:rPr lang="en" sz="1800">
                <a:latin typeface="Roboto Mono Medium"/>
                <a:ea typeface="Roboto Mono Medium"/>
                <a:cs typeface="Roboto Mono Medium"/>
                <a:sym typeface="Roboto Mono Medium"/>
              </a:rPr>
              <a:t>nnx.update(module, state)</a:t>
            </a:r>
            <a:r>
              <a:rPr lang="en" sz="1800"/>
              <a:t>: Updates an existing module instance in-place with data from a state object. Also used after restoring.</a:t>
            </a:r>
            <a:endParaRPr sz="1800"/>
          </a:p>
          <a:p>
            <a:pPr indent="0" lvl="0" marL="0" rtl="0" algn="l">
              <a:lnSpc>
                <a:spcPct val="115000"/>
              </a:lnSpc>
              <a:spcBef>
                <a:spcPts val="1000"/>
              </a:spcBef>
              <a:spcAft>
                <a:spcPts val="1000"/>
              </a:spcAft>
              <a:buNone/>
            </a:pPr>
            <a:r>
              <a:rPr lang="en" sz="1800"/>
              <a:t>These are essential for interacting with JAX and Orbax.</a:t>
            </a:r>
            <a:endParaRPr sz="1800"/>
          </a:p>
        </p:txBody>
      </p:sp>
      <p:sp>
        <p:nvSpPr>
          <p:cNvPr id="938" name="Google Shape;938;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NNX State (4/4): The Functional Bridge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 name="Shape 942"/>
        <p:cNvGrpSpPr/>
        <p:nvPr/>
      </p:nvGrpSpPr>
      <p:grpSpPr>
        <a:xfrm>
          <a:off x="0" y="0"/>
          <a:ext cx="0" cy="0"/>
          <a:chOff x="0" y="0"/>
          <a:chExt cx="0" cy="0"/>
        </a:xfrm>
      </p:grpSpPr>
      <p:sp>
        <p:nvSpPr>
          <p:cNvPr id="943" name="Google Shape;943;p95"/>
          <p:cNvSpPr txBox="1"/>
          <p:nvPr>
            <p:ph idx="1" type="body"/>
          </p:nvPr>
        </p:nvSpPr>
        <p:spPr>
          <a:xfrm>
            <a:off x="344500" y="962775"/>
            <a:ext cx="8009400" cy="3652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orbax.checkpoint.Checkpointer</a:t>
            </a:r>
            <a:r>
              <a:rPr lang="en" sz="1800"/>
              <a:t>: Base object for saving/restoring specific types. </a:t>
            </a:r>
            <a:r>
              <a:rPr lang="en" sz="1800">
                <a:latin typeface="Roboto Mono Medium"/>
                <a:ea typeface="Roboto Mono Medium"/>
                <a:cs typeface="Roboto Mono Medium"/>
                <a:sym typeface="Roboto Mono Medium"/>
              </a:rPr>
              <a:t>StandardCheckpointer</a:t>
            </a:r>
            <a:r>
              <a:rPr lang="en" sz="1800"/>
              <a:t> handles generic Pytrees like </a:t>
            </a:r>
            <a:r>
              <a:rPr lang="en" sz="1800">
                <a:latin typeface="Roboto Mono Medium"/>
                <a:ea typeface="Roboto Mono Medium"/>
                <a:cs typeface="Roboto Mono Medium"/>
                <a:sym typeface="Roboto Mono Medium"/>
              </a:rPr>
              <a:t>nnx.State</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orbax.checkpoint.CheckpointManager</a:t>
            </a:r>
            <a:r>
              <a:rPr lang="en" sz="1800"/>
              <a:t>: Higher-level utility for managing checkpoints over a training run.</a:t>
            </a:r>
            <a:endParaRPr sz="1800"/>
          </a:p>
          <a:p>
            <a:pPr indent="-342900" lvl="1" marL="914400" rtl="0" algn="l">
              <a:lnSpc>
                <a:spcPct val="115000"/>
              </a:lnSpc>
              <a:spcBef>
                <a:spcPts val="1000"/>
              </a:spcBef>
              <a:spcAft>
                <a:spcPts val="0"/>
              </a:spcAft>
              <a:buSzPts val="1800"/>
              <a:buChar char="○"/>
            </a:pPr>
            <a:r>
              <a:rPr lang="en" sz="1800"/>
              <a:t>Handles versions (steps), saving, restoring.</a:t>
            </a:r>
            <a:endParaRPr sz="1800"/>
          </a:p>
          <a:p>
            <a:pPr indent="-342900" lvl="1" marL="914400" rtl="0" algn="l">
              <a:lnSpc>
                <a:spcPct val="115000"/>
              </a:lnSpc>
              <a:spcBef>
                <a:spcPts val="1000"/>
              </a:spcBef>
              <a:spcAft>
                <a:spcPts val="0"/>
              </a:spcAft>
              <a:buSzPts val="1800"/>
              <a:buChar char="○"/>
            </a:pPr>
            <a:r>
              <a:rPr lang="en" sz="1800"/>
              <a:t>Manages policies (e.g., keep latest N checkpoints).</a:t>
            </a:r>
            <a:endParaRPr sz="1800"/>
          </a:p>
          <a:p>
            <a:pPr indent="-342900" lvl="1" marL="914400" rtl="0" algn="l">
              <a:lnSpc>
                <a:spcPct val="115000"/>
              </a:lnSpc>
              <a:spcBef>
                <a:spcPts val="1000"/>
              </a:spcBef>
              <a:spcAft>
                <a:spcPts val="0"/>
              </a:spcAft>
              <a:buSzPts val="1800"/>
              <a:buChar char="○"/>
            </a:pPr>
            <a:r>
              <a:rPr lang="en" sz="1800"/>
              <a:t>Uses a Checkpointer internally.</a:t>
            </a:r>
            <a:endParaRPr sz="1800"/>
          </a:p>
          <a:p>
            <a:pPr indent="-342900" lvl="0" marL="457200" rtl="0" algn="l">
              <a:lnSpc>
                <a:spcPct val="115000"/>
              </a:lnSpc>
              <a:spcBef>
                <a:spcPts val="1000"/>
              </a:spcBef>
              <a:spcAft>
                <a:spcPts val="1000"/>
              </a:spcAft>
              <a:buSzPts val="1800"/>
              <a:buChar char="●"/>
            </a:pPr>
            <a:r>
              <a:rPr b="1" lang="en" sz="1800"/>
              <a:t>Recommendation</a:t>
            </a:r>
            <a:r>
              <a:rPr lang="en" sz="1800"/>
              <a:t>: Use </a:t>
            </a:r>
            <a:r>
              <a:rPr lang="en" sz="1800">
                <a:latin typeface="Roboto Mono Medium"/>
                <a:ea typeface="Roboto Mono Medium"/>
                <a:cs typeface="Roboto Mono Medium"/>
                <a:sym typeface="Roboto Mono Medium"/>
              </a:rPr>
              <a:t>CheckpointManager</a:t>
            </a:r>
            <a:r>
              <a:rPr lang="en" sz="1800"/>
              <a:t> for typical training loops.</a:t>
            </a:r>
            <a:endParaRPr sz="1800"/>
          </a:p>
        </p:txBody>
      </p:sp>
      <p:sp>
        <p:nvSpPr>
          <p:cNvPr id="944" name="Google Shape;944;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Checkpointing: Orbax Core Components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96"/>
          <p:cNvSpPr txBox="1"/>
          <p:nvPr>
            <p:ph idx="1" type="body"/>
          </p:nvPr>
        </p:nvSpPr>
        <p:spPr>
          <a:xfrm>
            <a:off x="344500" y="1267575"/>
            <a:ext cx="82695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AutoNum type="arabicPeriod"/>
            </a:pPr>
            <a:r>
              <a:rPr b="1" lang="en" sz="1800"/>
              <a:t>Instantiate</a:t>
            </a:r>
            <a:r>
              <a:rPr lang="en" sz="1800"/>
              <a:t> </a:t>
            </a:r>
            <a:r>
              <a:rPr lang="en" sz="1800">
                <a:latin typeface="Roboto Mono Medium"/>
                <a:ea typeface="Roboto Mono Medium"/>
                <a:cs typeface="Roboto Mono Medium"/>
                <a:sym typeface="Roboto Mono Medium"/>
              </a:rPr>
              <a:t>CheckpointManager</a:t>
            </a:r>
            <a:r>
              <a:rPr lang="en" sz="1800"/>
              <a:t>: Specify checkpoint directory and options (e.g., max_to_keep).</a:t>
            </a:r>
            <a:endParaRPr sz="1800"/>
          </a:p>
          <a:p>
            <a:pPr indent="-342900" lvl="0" marL="457200" rtl="0" algn="l">
              <a:lnSpc>
                <a:spcPct val="115000"/>
              </a:lnSpc>
              <a:spcBef>
                <a:spcPts val="1000"/>
              </a:spcBef>
              <a:spcAft>
                <a:spcPts val="0"/>
              </a:spcAft>
              <a:buSzPts val="1800"/>
              <a:buAutoNum type="arabicPeriod"/>
            </a:pPr>
            <a:r>
              <a:rPr b="1" lang="en" sz="1800"/>
              <a:t>Split the Model</a:t>
            </a:r>
            <a:r>
              <a:rPr lang="en" sz="1800"/>
              <a:t>: Use </a:t>
            </a:r>
            <a:r>
              <a:rPr lang="en" sz="1800">
                <a:latin typeface="Roboto Mono Medium"/>
                <a:ea typeface="Roboto Mono Medium"/>
                <a:cs typeface="Roboto Mono Medium"/>
                <a:sym typeface="Roboto Mono Medium"/>
              </a:rPr>
              <a:t>graphdef, state = nnx.split(model)</a:t>
            </a:r>
            <a:r>
              <a:rPr lang="en" sz="1800"/>
              <a:t> to get the </a:t>
            </a:r>
            <a:r>
              <a:rPr lang="en" sz="1800">
                <a:latin typeface="Roboto Mono Medium"/>
                <a:ea typeface="Roboto Mono Medium"/>
                <a:cs typeface="Roboto Mono Medium"/>
                <a:sym typeface="Roboto Mono Medium"/>
              </a:rPr>
              <a:t>nnx.State</a:t>
            </a:r>
            <a:r>
              <a:rPr lang="en" sz="1800"/>
              <a:t> Pytree.</a:t>
            </a:r>
            <a:endParaRPr sz="1800"/>
          </a:p>
          <a:p>
            <a:pPr indent="-342900" lvl="0" marL="457200" rtl="0" algn="l">
              <a:lnSpc>
                <a:spcPct val="115000"/>
              </a:lnSpc>
              <a:spcBef>
                <a:spcPts val="1000"/>
              </a:spcBef>
              <a:spcAft>
                <a:spcPts val="0"/>
              </a:spcAft>
              <a:buSzPts val="1800"/>
              <a:buAutoNum type="arabicPeriod"/>
            </a:pPr>
            <a:r>
              <a:rPr b="1" lang="en" sz="1800"/>
              <a:t>Save</a:t>
            </a:r>
            <a:r>
              <a:rPr lang="en" sz="1800"/>
              <a:t>: Call </a:t>
            </a:r>
            <a:r>
              <a:rPr lang="en" sz="1800">
                <a:latin typeface="Roboto Mono Medium"/>
                <a:ea typeface="Roboto Mono Medium"/>
                <a:cs typeface="Roboto Mono Medium"/>
                <a:sym typeface="Roboto Mono Medium"/>
              </a:rPr>
              <a:t>manager.save(step, args=...)</a:t>
            </a:r>
            <a:r>
              <a:rPr lang="en" sz="1800"/>
              <a:t> passing the state wrapped in </a:t>
            </a:r>
            <a:r>
              <a:rPr lang="en" sz="1800">
                <a:latin typeface="Roboto Mono Medium"/>
                <a:ea typeface="Roboto Mono Medium"/>
                <a:cs typeface="Roboto Mono Medium"/>
                <a:sym typeface="Roboto Mono Medium"/>
              </a:rPr>
              <a:t>ocp.args.StandardSave(...)</a:t>
            </a:r>
            <a:r>
              <a:rPr lang="en" sz="1800"/>
              <a:t> or the generated args.</a:t>
            </a:r>
            <a:endParaRPr sz="1800"/>
          </a:p>
          <a:p>
            <a:pPr indent="-342900" lvl="0" marL="457200" rtl="0" algn="l">
              <a:lnSpc>
                <a:spcPct val="115000"/>
              </a:lnSpc>
              <a:spcBef>
                <a:spcPts val="1000"/>
              </a:spcBef>
              <a:spcAft>
                <a:spcPts val="1000"/>
              </a:spcAft>
              <a:buSzPts val="1800"/>
              <a:buAutoNum type="arabicPeriod"/>
            </a:pPr>
            <a:r>
              <a:rPr b="1" lang="en" sz="1800"/>
              <a:t>Wait</a:t>
            </a:r>
            <a:r>
              <a:rPr lang="en" sz="1800"/>
              <a:t>: Call </a:t>
            </a:r>
            <a:r>
              <a:rPr lang="en" sz="1800">
                <a:latin typeface="Roboto Mono Medium"/>
                <a:ea typeface="Roboto Mono Medium"/>
                <a:cs typeface="Roboto Mono Medium"/>
                <a:sym typeface="Roboto Mono Medium"/>
              </a:rPr>
              <a:t>manager.wait_until_finished()</a:t>
            </a:r>
            <a:r>
              <a:rPr lang="en" sz="1800"/>
              <a:t> if saving asynchronously.</a:t>
            </a:r>
            <a:endParaRPr sz="1800"/>
          </a:p>
        </p:txBody>
      </p:sp>
      <p:sp>
        <p:nvSpPr>
          <p:cNvPr id="950" name="Google Shape;950;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Checkpointing: Saving </a:t>
            </a:r>
            <a:r>
              <a:rPr lang="en">
                <a:latin typeface="Roboto Mono Medium"/>
                <a:ea typeface="Roboto Mono Medium"/>
                <a:cs typeface="Roboto Mono Medium"/>
                <a:sym typeface="Roboto Mono Medium"/>
              </a:rPr>
              <a:t>nnx.State</a:t>
            </a:r>
            <a:r>
              <a:rPr lang="en"/>
              <a:t> Workflow</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